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0"/>
  </p:notesMasterIdLst>
  <p:handoutMasterIdLst>
    <p:handoutMasterId r:id="rId21"/>
  </p:handoutMasterIdLst>
  <p:sldIdLst>
    <p:sldId id="256" r:id="rId5"/>
    <p:sldId id="261" r:id="rId6"/>
    <p:sldId id="264" r:id="rId7"/>
    <p:sldId id="262" r:id="rId8"/>
    <p:sldId id="263" r:id="rId9"/>
    <p:sldId id="265" r:id="rId10"/>
    <p:sldId id="266" r:id="rId11"/>
    <p:sldId id="267" r:id="rId12"/>
    <p:sldId id="268" r:id="rId13"/>
    <p:sldId id="273" r:id="rId14"/>
    <p:sldId id="271" r:id="rId15"/>
    <p:sldId id="269" r:id="rId16"/>
    <p:sldId id="274" r:id="rId17"/>
    <p:sldId id="272" r:id="rId18"/>
    <p:sldId id="270" r:id="rId19"/>
  </p:sldIdLst>
  <p:sldSz cx="9144000" cy="6858000" type="screen4x3"/>
  <p:notesSz cx="6858000" cy="9144000"/>
  <p:defaultTextStyle>
    <a:defPPr>
      <a:defRPr lang="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518E1EA-7F55-4FC1-8B95-2B4CF6CDDBF8}">
          <p14:sldIdLst>
            <p14:sldId id="256"/>
            <p14:sldId id="261"/>
            <p14:sldId id="264"/>
            <p14:sldId id="262"/>
            <p14:sldId id="263"/>
            <p14:sldId id="265"/>
            <p14:sldId id="266"/>
            <p14:sldId id="267"/>
            <p14:sldId id="268"/>
            <p14:sldId id="273"/>
            <p14:sldId id="271"/>
            <p14:sldId id="269"/>
            <p14:sldId id="274"/>
            <p14:sldId id="272"/>
            <p14:sldId id="27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68" autoAdjust="0"/>
    <p:restoredTop sz="96187" autoAdjust="0"/>
  </p:normalViewPr>
  <p:slideViewPr>
    <p:cSldViewPr snapToGrid="0" showGuides="1">
      <p:cViewPr varScale="1">
        <p:scale>
          <a:sx n="106" d="100"/>
          <a:sy n="106" d="100"/>
        </p:scale>
        <p:origin x="1944" y="90"/>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24.07.2023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‹N°›</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7/24/2023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‹N°›</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a:prstGeom prst="rect">
            <a:avLst/>
          </a:prstGeom>
        </p:spPr>
        <p:txBody>
          <a:bodyPr/>
          <a:lstStyle>
            <a:lvl1pPr>
              <a:defRPr/>
            </a:lvl1pPr>
          </a:lstStyle>
          <a:p>
            <a:pPr lvl="0"/>
            <a:r>
              <a:rPr lang="de-DE" dirty="0" err="1"/>
              <a:t>Testo</a:t>
            </a:r>
            <a:endParaRPr lang="en-US" dirty="0"/>
          </a:p>
        </p:txBody>
      </p:sp>
      <p:sp>
        <p:nvSpPr>
          <p:cNvPr id="5" name="Foliennummernplatzhalter 5"/>
          <p:cNvSpPr>
            <a:spLocks noGrp="1"/>
          </p:cNvSpPr>
          <p:nvPr>
            <p:ph type="sldNum" sz="quarter" idx="12"/>
          </p:nvPr>
        </p:nvSpPr>
        <p:spPr>
          <a:xfrm>
            <a:off x="8528538" y="6581869"/>
            <a:ext cx="615462" cy="276948"/>
          </a:xfrm>
          <a:prstGeom prst="rect">
            <a:avLst/>
          </a:prstGeom>
        </p:spPr>
        <p:txBody>
          <a:bodyPr/>
          <a:lstStyle>
            <a:lvl1pPr algn="r">
              <a:defRPr sz="1200">
                <a:solidFill>
                  <a:schemeClr val="bg1"/>
                </a:solidFill>
              </a:defRPr>
            </a:lvl1pPr>
          </a:lstStyle>
          <a:p>
            <a:fld id="{243FB592-B9A9-49AA-A86F-4031F7B97808}" type="slidenum">
              <a:rPr lang="en-US" smtClean="0"/>
              <a:pPr/>
              <a:t>‹N°›</a:t>
            </a:fld>
            <a:endParaRPr lang="en-US" dirty="0"/>
          </a:p>
        </p:txBody>
      </p:sp>
    </p:spTree>
    <p:extLst>
      <p:ext uri="{BB962C8B-B14F-4D97-AF65-F5344CB8AC3E}">
        <p14:creationId xmlns:p14="http://schemas.microsoft.com/office/powerpoint/2010/main" val="3764205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a:prstGeom prst="rect">
            <a:avLst/>
          </a:prstGeom>
        </p:spPr>
        <p:txBody>
          <a:bodyPr/>
          <a:lstStyle>
            <a:lvl1pPr>
              <a:defRPr/>
            </a:lvl1pPr>
          </a:lstStyle>
          <a:p>
            <a:pPr lvl="0"/>
            <a:r>
              <a:rPr lang="de-DE" dirty="0" err="1"/>
              <a:t>Testo</a:t>
            </a:r>
            <a:endParaRPr lang="en-US" dirty="0"/>
          </a:p>
        </p:txBody>
      </p:sp>
      <p:sp>
        <p:nvSpPr>
          <p:cNvPr id="5" name="Foliennummernplatzhalter 5"/>
          <p:cNvSpPr>
            <a:spLocks noGrp="1"/>
          </p:cNvSpPr>
          <p:nvPr>
            <p:ph type="sldNum" sz="quarter" idx="12"/>
          </p:nvPr>
        </p:nvSpPr>
        <p:spPr>
          <a:xfrm>
            <a:off x="8528538" y="6581869"/>
            <a:ext cx="615462" cy="276948"/>
          </a:xfrm>
          <a:prstGeom prst="rect">
            <a:avLst/>
          </a:prstGeom>
        </p:spPr>
        <p:txBody>
          <a:bodyPr/>
          <a:lstStyle>
            <a:lvl1pPr algn="r">
              <a:defRPr sz="1200">
                <a:solidFill>
                  <a:schemeClr val="bg1"/>
                </a:solidFill>
              </a:defRPr>
            </a:lvl1pPr>
          </a:lstStyle>
          <a:p>
            <a:fld id="{243FB592-B9A9-49AA-A86F-4031F7B97808}" type="slidenum">
              <a:rPr lang="en-US" smtClean="0"/>
              <a:pPr/>
              <a:t>‹N°›</a:t>
            </a:fld>
            <a:endParaRPr lang="en-US" dirty="0"/>
          </a:p>
        </p:txBody>
      </p:sp>
    </p:spTree>
    <p:extLst>
      <p:ext uri="{BB962C8B-B14F-4D97-AF65-F5344CB8AC3E}">
        <p14:creationId xmlns:p14="http://schemas.microsoft.com/office/powerpoint/2010/main" val="3931347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a:prstGeom prst="rect">
            <a:avLst/>
          </a:prstGeo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a:xfrm>
            <a:off x="8528538" y="6581869"/>
            <a:ext cx="615462" cy="276948"/>
          </a:xfrm>
          <a:prstGeom prst="rect">
            <a:avLst/>
          </a:prstGeom>
        </p:spPr>
        <p:txBody>
          <a:bodyPr/>
          <a:lstStyle>
            <a:lvl1pPr algn="r">
              <a:defRPr sz="1200">
                <a:solidFill>
                  <a:schemeClr val="bg1"/>
                </a:solidFill>
              </a:defRPr>
            </a:lvl1pPr>
          </a:lstStyle>
          <a:p>
            <a:fld id="{243FB592-B9A9-49AA-A86F-4031F7B97808}" type="slidenum">
              <a:rPr lang="en-US" smtClean="0"/>
              <a:pPr/>
              <a:t>‹N°›</a:t>
            </a:fld>
            <a:endParaRPr lang="en-US" dirty="0"/>
          </a:p>
        </p:txBody>
      </p:sp>
    </p:spTree>
    <p:extLst>
      <p:ext uri="{BB962C8B-B14F-4D97-AF65-F5344CB8AC3E}">
        <p14:creationId xmlns:p14="http://schemas.microsoft.com/office/powerpoint/2010/main" val="3010405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5" name="Foliennummernplatzhalter 5"/>
          <p:cNvSpPr txBox="1">
            <a:spLocks/>
          </p:cNvSpPr>
          <p:nvPr userDrawn="1"/>
        </p:nvSpPr>
        <p:spPr>
          <a:xfrm>
            <a:off x="8528538" y="6581869"/>
            <a:ext cx="615462" cy="276948"/>
          </a:xfrm>
          <a:prstGeom prst="rect">
            <a:avLst/>
          </a:prstGeom>
        </p:spPr>
        <p:txBody>
          <a:bodyP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43FB592-B9A9-49AA-A86F-4031F7B97808}" type="slidenum">
              <a:rPr lang="en-US" smtClean="0"/>
              <a:pPr/>
              <a:t>‹N°›</a:t>
            </a:fld>
            <a:endParaRPr lang="en-US" dirty="0"/>
          </a:p>
        </p:txBody>
      </p:sp>
    </p:spTree>
    <p:extLst>
      <p:ext uri="{BB962C8B-B14F-4D97-AF65-F5344CB8AC3E}">
        <p14:creationId xmlns:p14="http://schemas.microsoft.com/office/powerpoint/2010/main" val="3142216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5" name="Foliennummernplatzhalter 5"/>
          <p:cNvSpPr>
            <a:spLocks noGrp="1"/>
          </p:cNvSpPr>
          <p:nvPr>
            <p:ph type="sldNum" sz="quarter" idx="12"/>
          </p:nvPr>
        </p:nvSpPr>
        <p:spPr>
          <a:xfrm>
            <a:off x="8528538" y="6581869"/>
            <a:ext cx="615462" cy="276948"/>
          </a:xfrm>
          <a:prstGeom prst="rect">
            <a:avLst/>
          </a:prstGeom>
        </p:spPr>
        <p:txBody>
          <a:bodyPr/>
          <a:lstStyle>
            <a:lvl1pPr algn="r">
              <a:defRPr sz="1200">
                <a:solidFill>
                  <a:schemeClr val="bg1"/>
                </a:solidFill>
              </a:defRPr>
            </a:lvl1pPr>
          </a:lstStyle>
          <a:p>
            <a:fld id="{243FB592-B9A9-49AA-A86F-4031F7B97808}" type="slidenum">
              <a:rPr lang="en-US" smtClean="0"/>
              <a:pPr/>
              <a:t>‹N°›</a:t>
            </a:fld>
            <a:endParaRPr lang="en-US" dirty="0"/>
          </a:p>
        </p:txBody>
      </p:sp>
    </p:spTree>
    <p:extLst>
      <p:ext uri="{BB962C8B-B14F-4D97-AF65-F5344CB8AC3E}">
        <p14:creationId xmlns:p14="http://schemas.microsoft.com/office/powerpoint/2010/main" val="1008256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5" name="Foliennummernplatzhalter 5"/>
          <p:cNvSpPr>
            <a:spLocks noGrp="1"/>
          </p:cNvSpPr>
          <p:nvPr>
            <p:ph type="sldNum" sz="quarter" idx="12"/>
          </p:nvPr>
        </p:nvSpPr>
        <p:spPr>
          <a:xfrm>
            <a:off x="8528538" y="6581869"/>
            <a:ext cx="615462" cy="276948"/>
          </a:xfrm>
          <a:prstGeom prst="rect">
            <a:avLst/>
          </a:prstGeom>
        </p:spPr>
        <p:txBody>
          <a:bodyPr/>
          <a:lstStyle>
            <a:lvl1pPr algn="r">
              <a:defRPr sz="1200">
                <a:solidFill>
                  <a:schemeClr val="bg1"/>
                </a:solidFill>
              </a:defRPr>
            </a:lvl1pPr>
          </a:lstStyle>
          <a:p>
            <a:fld id="{243FB592-B9A9-49AA-A86F-4031F7B97808}" type="slidenum">
              <a:rPr lang="en-US" smtClean="0"/>
              <a:pPr/>
              <a:t>‹N°›</a:t>
            </a:fld>
            <a:endParaRPr lang="en-US" dirty="0"/>
          </a:p>
        </p:txBody>
      </p:sp>
    </p:spTree>
    <p:extLst>
      <p:ext uri="{BB962C8B-B14F-4D97-AF65-F5344CB8AC3E}">
        <p14:creationId xmlns:p14="http://schemas.microsoft.com/office/powerpoint/2010/main" val="2325580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a:prstGeom prst="rect">
            <a:avLst/>
          </a:prstGeom>
        </p:spPr>
        <p:txBody>
          <a:bodyPr/>
          <a:lstStyle>
            <a:lvl1pPr>
              <a:defRPr/>
            </a:lvl1pPr>
          </a:lstStyle>
          <a:p>
            <a:pPr lvl="0"/>
            <a:r>
              <a:rPr lang="de-DE" dirty="0" err="1"/>
              <a:t>Testo</a:t>
            </a:r>
            <a:endParaRPr lang="en-US" dirty="0"/>
          </a:p>
        </p:txBody>
      </p:sp>
      <p:sp>
        <p:nvSpPr>
          <p:cNvPr id="5" name="Foliennummernplatzhalter 5"/>
          <p:cNvSpPr>
            <a:spLocks noGrp="1"/>
          </p:cNvSpPr>
          <p:nvPr>
            <p:ph type="sldNum" sz="quarter" idx="12"/>
          </p:nvPr>
        </p:nvSpPr>
        <p:spPr>
          <a:xfrm>
            <a:off x="8528538" y="6581869"/>
            <a:ext cx="615462" cy="276948"/>
          </a:xfrm>
          <a:prstGeom prst="rect">
            <a:avLst/>
          </a:prstGeom>
        </p:spPr>
        <p:txBody>
          <a:bodyPr/>
          <a:lstStyle>
            <a:lvl1pPr algn="r">
              <a:defRPr sz="1200">
                <a:solidFill>
                  <a:schemeClr val="bg1"/>
                </a:solidFill>
              </a:defRPr>
            </a:lvl1pPr>
          </a:lstStyle>
          <a:p>
            <a:fld id="{243FB592-B9A9-49AA-A86F-4031F7B97808}" type="slidenum">
              <a:rPr lang="en-US" smtClean="0"/>
              <a:pPr/>
              <a:t>‹N°›</a:t>
            </a:fld>
            <a:endParaRPr lang="en-US" dirty="0"/>
          </a:p>
        </p:txBody>
      </p:sp>
    </p:spTree>
    <p:extLst>
      <p:ext uri="{BB962C8B-B14F-4D97-AF65-F5344CB8AC3E}">
        <p14:creationId xmlns:p14="http://schemas.microsoft.com/office/powerpoint/2010/main" val="1000271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a:prstGeom prst="rect">
            <a:avLst/>
          </a:prstGeom>
        </p:spPr>
        <p:txBody>
          <a:bodyPr/>
          <a:lstStyle>
            <a:lvl1pPr>
              <a:defRPr/>
            </a:lvl1pPr>
          </a:lstStyle>
          <a:p>
            <a:pPr lvl="0"/>
            <a:r>
              <a:rPr lang="de-DE" dirty="0" err="1"/>
              <a:t>Testo</a:t>
            </a:r>
            <a:endParaRPr lang="en-US" dirty="0"/>
          </a:p>
        </p:txBody>
      </p:sp>
      <p:sp>
        <p:nvSpPr>
          <p:cNvPr id="5" name="Foliennummernplatzhalter 5"/>
          <p:cNvSpPr>
            <a:spLocks noGrp="1"/>
          </p:cNvSpPr>
          <p:nvPr>
            <p:ph type="sldNum" sz="quarter" idx="12"/>
          </p:nvPr>
        </p:nvSpPr>
        <p:spPr>
          <a:xfrm>
            <a:off x="8528538" y="6581869"/>
            <a:ext cx="615462" cy="276948"/>
          </a:xfrm>
          <a:prstGeom prst="rect">
            <a:avLst/>
          </a:prstGeom>
        </p:spPr>
        <p:txBody>
          <a:bodyPr/>
          <a:lstStyle>
            <a:lvl1pPr algn="r">
              <a:defRPr sz="1200">
                <a:solidFill>
                  <a:schemeClr val="bg1"/>
                </a:solidFill>
              </a:defRPr>
            </a:lvl1pPr>
          </a:lstStyle>
          <a:p>
            <a:fld id="{243FB592-B9A9-49AA-A86F-4031F7B97808}" type="slidenum">
              <a:rPr lang="en-US" smtClean="0"/>
              <a:pPr/>
              <a:t>‹N°›</a:t>
            </a:fld>
            <a:endParaRPr lang="en-US" dirty="0"/>
          </a:p>
        </p:txBody>
      </p:sp>
    </p:spTree>
    <p:extLst>
      <p:ext uri="{BB962C8B-B14F-4D97-AF65-F5344CB8AC3E}">
        <p14:creationId xmlns:p14="http://schemas.microsoft.com/office/powerpoint/2010/main" val="3632535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5" name="Foliennummernplatzhalter 5"/>
          <p:cNvSpPr>
            <a:spLocks noGrp="1"/>
          </p:cNvSpPr>
          <p:nvPr>
            <p:ph type="sldNum" sz="quarter" idx="12"/>
          </p:nvPr>
        </p:nvSpPr>
        <p:spPr>
          <a:xfrm>
            <a:off x="8528538" y="6581869"/>
            <a:ext cx="615462" cy="276948"/>
          </a:xfrm>
          <a:prstGeom prst="rect">
            <a:avLst/>
          </a:prstGeom>
        </p:spPr>
        <p:txBody>
          <a:bodyPr/>
          <a:lstStyle>
            <a:lvl1pPr algn="r">
              <a:defRPr sz="1200">
                <a:solidFill>
                  <a:schemeClr val="bg1"/>
                </a:solidFill>
              </a:defRPr>
            </a:lvl1pPr>
          </a:lstStyle>
          <a:p>
            <a:fld id="{243FB592-B9A9-49AA-A86F-4031F7B97808}" type="slidenum">
              <a:rPr lang="en-US" smtClean="0"/>
              <a:pPr/>
              <a:t>‹N°›</a:t>
            </a:fld>
            <a:endParaRPr lang="en-US" dirty="0"/>
          </a:p>
        </p:txBody>
      </p:sp>
    </p:spTree>
    <p:extLst>
      <p:ext uri="{BB962C8B-B14F-4D97-AF65-F5344CB8AC3E}">
        <p14:creationId xmlns:p14="http://schemas.microsoft.com/office/powerpoint/2010/main" val="2642798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5" name="Foliennummernplatzhalter 5"/>
          <p:cNvSpPr>
            <a:spLocks noGrp="1"/>
          </p:cNvSpPr>
          <p:nvPr>
            <p:ph type="sldNum" sz="quarter" idx="12"/>
          </p:nvPr>
        </p:nvSpPr>
        <p:spPr>
          <a:xfrm>
            <a:off x="8528538" y="6581869"/>
            <a:ext cx="615462" cy="276948"/>
          </a:xfrm>
          <a:prstGeom prst="rect">
            <a:avLst/>
          </a:prstGeom>
        </p:spPr>
        <p:txBody>
          <a:bodyPr/>
          <a:lstStyle>
            <a:lvl1pPr algn="r">
              <a:defRPr sz="1200">
                <a:solidFill>
                  <a:schemeClr val="bg1"/>
                </a:solidFill>
              </a:defRPr>
            </a:lvl1pPr>
          </a:lstStyle>
          <a:p>
            <a:fld id="{243FB592-B9A9-49AA-A86F-4031F7B97808}" type="slidenum">
              <a:rPr lang="en-US" smtClean="0"/>
              <a:pPr/>
              <a:t>‹N°›</a:t>
            </a:fld>
            <a:endParaRPr lang="en-US" dirty="0"/>
          </a:p>
        </p:txBody>
      </p:sp>
    </p:spTree>
    <p:extLst>
      <p:ext uri="{BB962C8B-B14F-4D97-AF65-F5344CB8AC3E}">
        <p14:creationId xmlns:p14="http://schemas.microsoft.com/office/powerpoint/2010/main" val="3359939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a:t> </a:t>
            </a:r>
            <a:r>
              <a:rPr lang="en-US" sz="1200" dirty="0"/>
              <a:t>3</a:t>
            </a:r>
            <a:r>
              <a:rPr lang="it-IT" sz="1200" dirty="0"/>
              <a:t/>
            </a:r>
            <a:br>
              <a:rPr lang="it-IT" sz="1200" dirty="0"/>
            </a:br>
            <a:r>
              <a:rPr lang="en-US" sz="1200" dirty="0"/>
              <a:t>THE ASSESSMENT CRITERIA OF SBTOOL – BUILDING SCALE</a:t>
            </a:r>
            <a:endParaRPr lang="it-IT" dirty="0"/>
          </a:p>
        </p:txBody>
      </p:sp>
      <p:pic>
        <p:nvPicPr>
          <p:cNvPr id="10" name="Imatge 14"/>
          <p:cNvPicPr/>
          <p:nvPr userDrawn="1"/>
        </p:nvPicPr>
        <p:blipFill>
          <a:blip r:embed="rId13"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7.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slideLayout" Target="../slideLayouts/slideLayout10.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8.jpe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slideLayout" Target="../slideLayouts/slideLayout9.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25975" y="2769900"/>
            <a:ext cx="6516598" cy="2520280"/>
          </a:xfrm>
          <a:prstGeom prst="rect">
            <a:avLst/>
          </a:prstGeom>
        </p:spPr>
        <p:txBody>
          <a:bodyPr/>
          <a:lstStyle/>
          <a:p>
            <a:pPr marL="0" indent="0">
              <a:buNone/>
            </a:pPr>
            <a:r>
              <a:rPr lang="fr" sz="3600" dirty="0">
                <a:solidFill>
                  <a:srgbClr val="0070C0"/>
                </a:solidFill>
              </a:rPr>
              <a:t>Module de formation 3</a:t>
            </a:r>
            <a:endParaRPr lang="en-US" sz="3600" dirty="0">
              <a:solidFill>
                <a:srgbClr val="0070C0"/>
              </a:solidFill>
            </a:endParaRPr>
          </a:p>
          <a:p>
            <a:pPr marL="0" indent="0">
              <a:buNone/>
            </a:pPr>
            <a:r>
              <a:rPr lang="fr" dirty="0"/>
              <a:t>Calcul des critères</a:t>
            </a:r>
          </a:p>
          <a:p>
            <a:pPr marL="0" indent="0">
              <a:buNone/>
            </a:pPr>
            <a:r>
              <a:rPr lang="fr" dirty="0"/>
              <a:t>d'évaluation</a:t>
            </a:r>
            <a:endParaRPr lang="it-IT" dirty="0"/>
          </a:p>
          <a:p>
            <a:pPr marL="0" indent="0">
              <a:buNone/>
            </a:pPr>
            <a:r>
              <a:rPr lang="fr-FR" sz="3200" dirty="0" smtClean="0"/>
              <a:t>D</a:t>
            </a:r>
            <a:r>
              <a:rPr lang="fr" sz="3200" dirty="0" smtClean="0"/>
              <a:t>e </a:t>
            </a:r>
            <a:r>
              <a:rPr lang="fr-FR" dirty="0" smtClean="0"/>
              <a:t>MATIÈRES </a:t>
            </a:r>
            <a:r>
              <a:rPr lang="fr-FR" dirty="0"/>
              <a:t>RECYCLÉES</a:t>
            </a:r>
            <a:endParaRPr lang="fr" sz="3200" dirty="0"/>
          </a:p>
          <a:p>
            <a:pPr marL="0" indent="0">
              <a:buNone/>
            </a:pPr>
            <a:r>
              <a:rPr lang="fr" sz="3200" dirty="0"/>
              <a:t>SBTool – Échelle du bâtiment</a:t>
            </a:r>
          </a:p>
        </p:txBody>
      </p:sp>
      <p:grpSp>
        <p:nvGrpSpPr>
          <p:cNvPr id="2" name="Groupe 1">
            <a:extLst>
              <a:ext uri="{FF2B5EF4-FFF2-40B4-BE49-F238E27FC236}">
                <a16:creationId xmlns:a16="http://schemas.microsoft.com/office/drawing/2014/main" id="{87A0561A-DDBA-0E4A-F7F7-35309988283F}"/>
              </a:ext>
            </a:extLst>
          </p:cNvPr>
          <p:cNvGrpSpPr/>
          <p:nvPr/>
        </p:nvGrpSpPr>
        <p:grpSpPr>
          <a:xfrm>
            <a:off x="0" y="6264473"/>
            <a:ext cx="9144000" cy="593527"/>
            <a:chOff x="0" y="6264473"/>
            <a:chExt cx="9144000" cy="593527"/>
          </a:xfrm>
        </p:grpSpPr>
        <p:sp>
          <p:nvSpPr>
            <p:cNvPr id="4" name="Rectangle 3">
              <a:extLst>
                <a:ext uri="{FF2B5EF4-FFF2-40B4-BE49-F238E27FC236}">
                  <a16:creationId xmlns:a16="http://schemas.microsoft.com/office/drawing/2014/main" id="{42D6AE9A-1420-B84A-1148-D65B5B8FE42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dirty="0"/>
                <a:t>Système de formation Villes MED DURABLES</a:t>
              </a:r>
            </a:p>
          </p:txBody>
        </p:sp>
        <p:sp>
          <p:nvSpPr>
            <p:cNvPr id="5" name="ZoneTexte 4">
              <a:extLst>
                <a:ext uri="{FF2B5EF4-FFF2-40B4-BE49-F238E27FC236}">
                  <a16:creationId xmlns:a16="http://schemas.microsoft.com/office/drawing/2014/main" id="{7BED9797-9CE3-7192-E3FE-79C999C67166}"/>
                </a:ext>
              </a:extLst>
            </p:cNvPr>
            <p:cNvSpPr txBox="1"/>
            <p:nvPr/>
          </p:nvSpPr>
          <p:spPr>
            <a:xfrm>
              <a:off x="561975" y="6264473"/>
              <a:ext cx="4665893" cy="307777"/>
            </a:xfrm>
            <a:prstGeom prst="rect">
              <a:avLst/>
            </a:prstGeom>
            <a:solidFill>
              <a:schemeClr val="bg1"/>
            </a:solidFill>
          </p:spPr>
          <p:txBody>
            <a:bodyPr wrap="none" rtlCol="0">
              <a:spAutoFit/>
            </a:bodyPr>
            <a:lstStyle/>
            <a:p>
              <a:r>
                <a:rPr lang="fr-FR" sz="1400" dirty="0"/>
                <a:t>WP5 – Activité 5.1  Système de formation durable MED CITIES</a:t>
              </a:r>
            </a:p>
          </p:txBody>
        </p:sp>
      </p:gr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a:prstGeom prst="rect">
            <a:avLst/>
          </a:prstGeom>
        </p:spPr>
        <p:txBody>
          <a:bodyPr/>
          <a:lstStyle/>
          <a:p>
            <a:fld id="{243FB592-B9A9-49AA-A86F-4031F7B97808}" type="slidenum">
              <a:rPr lang="en-US" smtClean="0"/>
              <a:t>10</a:t>
            </a:fld>
            <a:endParaRPr lang="en-US"/>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b="1" dirty="0"/>
              <a:t>B.3.4 – MATIÈRES RECYCLÉES</a:t>
            </a:r>
            <a:endParaRPr lang="it-IT" sz="2400" b="1"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RÉFÉRENCES et NORMES</a:t>
            </a:r>
            <a:endParaRPr lang="it-IT" dirty="0"/>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0740" y="1436408"/>
            <a:ext cx="8635036" cy="108054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indent="-361950" algn="just">
              <a:buNone/>
            </a:pPr>
            <a:r>
              <a:rPr lang="fr" sz="2000" b="1" dirty="0"/>
              <a:t>EN ISO 14021 </a:t>
            </a:r>
            <a:r>
              <a:rPr lang="fr" sz="2000" dirty="0"/>
              <a:t>(Étiquettes et déclarations environnementales - Autodéclarations environnementales - Étiquetage environnemental de type II).</a:t>
            </a:r>
          </a:p>
          <a:p>
            <a:pPr marL="395288" indent="-395288">
              <a:spcBef>
                <a:spcPts val="0"/>
              </a:spcBef>
              <a:buNone/>
            </a:pPr>
            <a:endParaRPr lang="it-IT" sz="2000" dirty="0"/>
          </a:p>
          <a:p>
            <a:pPr marL="395288" lvl="0" indent="-395288">
              <a:spcBef>
                <a:spcPts val="0"/>
              </a:spcBef>
              <a:buNone/>
            </a:pPr>
            <a:endParaRPr lang="it-IT" sz="2000" dirty="0"/>
          </a:p>
        </p:txBody>
      </p:sp>
      <p:grpSp>
        <p:nvGrpSpPr>
          <p:cNvPr id="2" name="Groupe 1">
            <a:extLst>
              <a:ext uri="{FF2B5EF4-FFF2-40B4-BE49-F238E27FC236}">
                <a16:creationId xmlns:a16="http://schemas.microsoft.com/office/drawing/2014/main" id="{789D42F7-D88F-8A1F-FDD5-7654F5B452D6}"/>
              </a:ext>
            </a:extLst>
          </p:cNvPr>
          <p:cNvGrpSpPr/>
          <p:nvPr/>
        </p:nvGrpSpPr>
        <p:grpSpPr>
          <a:xfrm>
            <a:off x="0" y="5928255"/>
            <a:ext cx="9144000" cy="939270"/>
            <a:chOff x="0" y="5918730"/>
            <a:chExt cx="9144000" cy="939270"/>
          </a:xfrm>
        </p:grpSpPr>
        <p:pic>
          <p:nvPicPr>
            <p:cNvPr id="3" name="Image 2">
              <a:extLst>
                <a:ext uri="{FF2B5EF4-FFF2-40B4-BE49-F238E27FC236}">
                  <a16:creationId xmlns:a16="http://schemas.microsoft.com/office/drawing/2014/main" id="{FF8114C2-2556-BD54-2278-BE005753F55A}"/>
                </a:ext>
              </a:extLst>
            </p:cNvPr>
            <p:cNvPicPr>
              <a:picLocks noChangeAspect="1"/>
            </p:cNvPicPr>
            <p:nvPr/>
          </p:nvPicPr>
          <p:blipFill>
            <a:blip r:embed="rId2"/>
            <a:stretch>
              <a:fillRect/>
            </a:stretch>
          </p:blipFill>
          <p:spPr>
            <a:xfrm>
              <a:off x="304324" y="5918730"/>
              <a:ext cx="1798476" cy="636325"/>
            </a:xfrm>
            <a:prstGeom prst="rect">
              <a:avLst/>
            </a:prstGeom>
          </p:spPr>
        </p:pic>
        <p:sp>
          <p:nvSpPr>
            <p:cNvPr id="4" name="ZoneTexte 3">
              <a:extLst>
                <a:ext uri="{FF2B5EF4-FFF2-40B4-BE49-F238E27FC236}">
                  <a16:creationId xmlns:a16="http://schemas.microsoft.com/office/drawing/2014/main" id="{8BD7588F-2F94-EBF4-1B7A-D8505B38C677}"/>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7E992AE1-BA46-D2ED-57DE-210385C61837}"/>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4138587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 sz="2400" dirty="0">
                <a:solidFill>
                  <a:schemeClr val="tx1"/>
                </a:solidFill>
              </a:rPr>
              <a:t>B.3.4 – MATIÈRES RECYCLÉES</a:t>
            </a:r>
            <a:endParaRPr lang="el-GR" sz="2400" dirty="0">
              <a:solidFill>
                <a:schemeClr val="tx1"/>
              </a:solidFill>
            </a:endParaRPr>
          </a:p>
        </p:txBody>
      </p:sp>
      <p:sp>
        <p:nvSpPr>
          <p:cNvPr id="4" name="Slide Number Placeholder 3"/>
          <p:cNvSpPr>
            <a:spLocks noGrp="1"/>
          </p:cNvSpPr>
          <p:nvPr>
            <p:ph type="sldNum" sz="quarter" idx="12"/>
          </p:nvPr>
        </p:nvSpPr>
        <p:spPr>
          <a:xfrm>
            <a:off x="8528538" y="6592102"/>
            <a:ext cx="615462" cy="237323"/>
          </a:xfrm>
          <a:prstGeom prst="rect">
            <a:avLst/>
          </a:prstGeom>
        </p:spPr>
        <p:txBody>
          <a:bodyPr/>
          <a:lstStyle/>
          <a:p>
            <a:fld id="{243FB592-B9A9-49AA-A86F-4031F7B97808}" type="slidenum">
              <a:rPr lang="en-US" smtClean="0"/>
              <a:t>11</a:t>
            </a:fld>
            <a:endParaRPr lang="en-US"/>
          </a:p>
        </p:txBody>
      </p:sp>
      <p:sp>
        <p:nvSpPr>
          <p:cNvPr id="5"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fr" b="1" dirty="0">
                <a:cs typeface="Calibri" panose="020F0502020204030204" pitchFamily="34" charset="0"/>
              </a:rPr>
              <a:t>EXEMPLE</a:t>
            </a:r>
            <a:endParaRPr lang="it-IT" sz="2400" dirty="0"/>
          </a:p>
        </p:txBody>
      </p:sp>
      <p:grpSp>
        <p:nvGrpSpPr>
          <p:cNvPr id="3" name="Groupe 2">
            <a:extLst>
              <a:ext uri="{FF2B5EF4-FFF2-40B4-BE49-F238E27FC236}">
                <a16:creationId xmlns:a16="http://schemas.microsoft.com/office/drawing/2014/main" id="{8D7E02B6-3BF1-CA14-6675-37BCB942CFE2}"/>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B57FC2DA-F28F-5FCC-E985-A180D80CBDCB}"/>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F07632AE-CD32-C3D7-E090-E647B5D9D2B0}"/>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5F2CEE2F-D469-132E-50CA-A7ECFB258838}"/>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6127799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F48C9-5AF7-B041-8714-C5DAA76BB587}"/>
              </a:ext>
            </a:extLst>
          </p:cNvPr>
          <p:cNvSpPr>
            <a:spLocks noGrp="1"/>
          </p:cNvSpPr>
          <p:nvPr>
            <p:ph type="title"/>
          </p:nvPr>
        </p:nvSpPr>
        <p:spPr/>
        <p:txBody>
          <a:bodyPr>
            <a:normAutofit/>
          </a:bodyPr>
          <a:lstStyle/>
          <a:p>
            <a:r>
              <a:rPr lang="fr" sz="2400" dirty="0">
                <a:solidFill>
                  <a:schemeClr val="tx1"/>
                </a:solidFill>
              </a:rPr>
              <a:t>B.3.4 – MATIÈRES RECYCLÉES</a:t>
            </a:r>
            <a:endParaRPr lang="it-IT" sz="2400" dirty="0">
              <a:solidFill>
                <a:schemeClr val="tx1"/>
              </a:solidFill>
            </a:endParaRPr>
          </a:p>
        </p:txBody>
      </p:sp>
      <p:sp>
        <p:nvSpPr>
          <p:cNvPr id="3" name="Content Placeholder 2">
            <a:extLst>
              <a:ext uri="{FF2B5EF4-FFF2-40B4-BE49-F238E27FC236}">
                <a16:creationId xmlns:a16="http://schemas.microsoft.com/office/drawing/2014/main" id="{FF78F12F-A49D-EB43-9048-7E289F7BF668}"/>
              </a:ext>
            </a:extLst>
          </p:cNvPr>
          <p:cNvSpPr>
            <a:spLocks noGrp="1"/>
          </p:cNvSpPr>
          <p:nvPr>
            <p:ph idx="1"/>
          </p:nvPr>
        </p:nvSpPr>
        <p:spPr>
          <a:xfrm>
            <a:off x="457200" y="969047"/>
            <a:ext cx="8229600" cy="3241004"/>
          </a:xfrm>
        </p:spPr>
        <p:txBody>
          <a:bodyPr/>
          <a:lstStyle/>
          <a:p>
            <a:pPr marL="0" indent="0" algn="just">
              <a:buNone/>
            </a:pPr>
            <a:r>
              <a:rPr lang="fr" sz="2000" dirty="0"/>
              <a:t>D'après le devis quantitatif </a:t>
            </a:r>
            <a:r>
              <a:rPr lang="fr" sz="2000" dirty="0" smtClean="0"/>
              <a:t>des </a:t>
            </a:r>
            <a:r>
              <a:rPr lang="fr" sz="2000" dirty="0"/>
              <a:t>matériaux, il ressort qu'une maison d'un étage et demi de 195 m </a:t>
            </a:r>
            <a:r>
              <a:rPr lang="fr" sz="2000" baseline="30000" dirty="0"/>
              <a:t>2</a:t>
            </a:r>
            <a:r>
              <a:rPr lang="fr" sz="2000" dirty="0"/>
              <a:t> pèse environ 45 000 kg. La quantité totale de matériaux recyclables dans la maison est d'environ 25 000 kg.</a:t>
            </a:r>
          </a:p>
          <a:p>
            <a:pPr marL="0" indent="0">
              <a:buNone/>
            </a:pPr>
            <a:endParaRPr lang="en-GB" sz="2000" dirty="0"/>
          </a:p>
        </p:txBody>
      </p:sp>
      <p:sp>
        <p:nvSpPr>
          <p:cNvPr id="4" name="Slide Number Placeholder 3">
            <a:extLst>
              <a:ext uri="{FF2B5EF4-FFF2-40B4-BE49-F238E27FC236}">
                <a16:creationId xmlns:a16="http://schemas.microsoft.com/office/drawing/2014/main" id="{28CEA1CD-556A-004C-94C5-456FABE5F73C}"/>
              </a:ext>
            </a:extLst>
          </p:cNvPr>
          <p:cNvSpPr>
            <a:spLocks noGrp="1"/>
          </p:cNvSpPr>
          <p:nvPr>
            <p:ph type="sldNum" sz="quarter" idx="12"/>
          </p:nvPr>
        </p:nvSpPr>
        <p:spPr>
          <a:xfrm>
            <a:off x="8521309" y="6591300"/>
            <a:ext cx="615462" cy="298967"/>
          </a:xfrm>
          <a:prstGeom prst="rect">
            <a:avLst/>
          </a:prstGeom>
        </p:spPr>
        <p:txBody>
          <a:bodyPr/>
          <a:lstStyle/>
          <a:p>
            <a:fld id="{243FB592-B9A9-49AA-A86F-4031F7B97808}" type="slidenum">
              <a:rPr lang="en-US" smtClean="0"/>
              <a:t>12</a:t>
            </a:fld>
            <a:endParaRPr lang="en-US" dirty="0"/>
          </a:p>
        </p:txBody>
      </p:sp>
      <p:grpSp>
        <p:nvGrpSpPr>
          <p:cNvPr id="11" name="Group 10"/>
          <p:cNvGrpSpPr/>
          <p:nvPr/>
        </p:nvGrpSpPr>
        <p:grpSpPr>
          <a:xfrm>
            <a:off x="314960" y="2543338"/>
            <a:ext cx="8514080" cy="1003413"/>
            <a:chOff x="467832" y="3011599"/>
            <a:chExt cx="8514080" cy="1003413"/>
          </a:xfrm>
        </p:grpSpPr>
        <p:sp>
          <p:nvSpPr>
            <p:cNvPr id="5" name="Segnaposto contenuto 2">
              <a:extLst>
                <a:ext uri="{FF2B5EF4-FFF2-40B4-BE49-F238E27FC236}">
                  <a16:creationId xmlns:a16="http://schemas.microsoft.com/office/drawing/2014/main" id="{86F2EB93-A63A-4210-B86A-E5FCAD7D8D7F}"/>
                </a:ext>
              </a:extLst>
            </p:cNvPr>
            <p:cNvSpPr txBox="1">
              <a:spLocks/>
            </p:cNvSpPr>
            <p:nvPr/>
          </p:nvSpPr>
          <p:spPr>
            <a:xfrm>
              <a:off x="467832" y="3147681"/>
              <a:ext cx="8514080" cy="86733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2400" b="1" dirty="0"/>
                <a:t>          </a:t>
              </a:r>
              <a:r>
                <a:rPr lang="fr" sz="2200" b="1" dirty="0"/>
                <a:t>Calculer le rapport en pourcentage de la masse totale de matériaux recyclés à la masse totale de matériaux</a:t>
              </a:r>
              <a:endParaRPr lang="en-US" sz="2200" b="1" dirty="0"/>
            </a:p>
            <a:p>
              <a:pPr marL="0" indent="0">
                <a:spcBef>
                  <a:spcPts val="0"/>
                </a:spcBef>
                <a:spcAft>
                  <a:spcPts val="600"/>
                </a:spcAft>
                <a:buFont typeface="Arial" panose="020B0604020202020204" pitchFamily="34" charset="0"/>
                <a:buNone/>
              </a:pPr>
              <a:endParaRPr lang="en-US" sz="2200" dirty="0"/>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1018" y="3011599"/>
              <a:ext cx="527140" cy="60969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6" name="Groupe 5">
            <a:extLst>
              <a:ext uri="{FF2B5EF4-FFF2-40B4-BE49-F238E27FC236}">
                <a16:creationId xmlns:a16="http://schemas.microsoft.com/office/drawing/2014/main" id="{B651D918-F7D5-6005-7F58-80360A9B9A27}"/>
              </a:ext>
            </a:extLst>
          </p:cNvPr>
          <p:cNvGrpSpPr/>
          <p:nvPr/>
        </p:nvGrpSpPr>
        <p:grpSpPr>
          <a:xfrm>
            <a:off x="0" y="5928255"/>
            <a:ext cx="9144000" cy="939270"/>
            <a:chOff x="0" y="5918730"/>
            <a:chExt cx="9144000" cy="939270"/>
          </a:xfrm>
        </p:grpSpPr>
        <p:pic>
          <p:nvPicPr>
            <p:cNvPr id="7" name="Image 6">
              <a:extLst>
                <a:ext uri="{FF2B5EF4-FFF2-40B4-BE49-F238E27FC236}">
                  <a16:creationId xmlns:a16="http://schemas.microsoft.com/office/drawing/2014/main" id="{A68A7375-55AA-98EB-D165-801C271E6971}"/>
                </a:ext>
              </a:extLst>
            </p:cNvPr>
            <p:cNvPicPr>
              <a:picLocks noChangeAspect="1"/>
            </p:cNvPicPr>
            <p:nvPr/>
          </p:nvPicPr>
          <p:blipFill>
            <a:blip r:embed="rId3"/>
            <a:stretch>
              <a:fillRect/>
            </a:stretch>
          </p:blipFill>
          <p:spPr>
            <a:xfrm>
              <a:off x="304324" y="5918730"/>
              <a:ext cx="1798476" cy="636325"/>
            </a:xfrm>
            <a:prstGeom prst="rect">
              <a:avLst/>
            </a:prstGeom>
          </p:spPr>
        </p:pic>
        <p:sp>
          <p:nvSpPr>
            <p:cNvPr id="8" name="ZoneTexte 7">
              <a:extLst>
                <a:ext uri="{FF2B5EF4-FFF2-40B4-BE49-F238E27FC236}">
                  <a16:creationId xmlns:a16="http://schemas.microsoft.com/office/drawing/2014/main" id="{17526114-5AA4-2BDF-72EB-AAB028973B5A}"/>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a16="http://schemas.microsoft.com/office/drawing/2014/main" id="{A706FA08-9C3C-B04E-7F23-4B555F75F77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0013310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e 4">
            <a:extLst>
              <a:ext uri="{FF2B5EF4-FFF2-40B4-BE49-F238E27FC236}">
                <a16:creationId xmlns:a16="http://schemas.microsoft.com/office/drawing/2014/main" id="{0D736F25-3987-01A5-16E8-1B509B53F554}"/>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9809CA29-5C81-6C76-78C7-32B7B328E7B5}"/>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91A5A4DE-35C4-A131-5E4D-AEE0D713885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a16="http://schemas.microsoft.com/office/drawing/2014/main" id="{BAF51CE2-E648-D9D4-F776-46ABCA1D19A1}"/>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2" name="Title 1">
            <a:extLst>
              <a:ext uri="{FF2B5EF4-FFF2-40B4-BE49-F238E27FC236}">
                <a16:creationId xmlns:a16="http://schemas.microsoft.com/office/drawing/2014/main" id="{06BF48C9-5AF7-B041-8714-C5DAA76BB587}"/>
              </a:ext>
            </a:extLst>
          </p:cNvPr>
          <p:cNvSpPr>
            <a:spLocks noGrp="1"/>
          </p:cNvSpPr>
          <p:nvPr>
            <p:ph type="title"/>
          </p:nvPr>
        </p:nvSpPr>
        <p:spPr/>
        <p:txBody>
          <a:bodyPr>
            <a:normAutofit/>
          </a:bodyPr>
          <a:lstStyle/>
          <a:p>
            <a:r>
              <a:rPr lang="fr" sz="2400" dirty="0">
                <a:solidFill>
                  <a:schemeClr val="tx1"/>
                </a:solidFill>
              </a:rPr>
              <a:t>B.3.4 – MATIÈRES RECYCLÉES</a:t>
            </a:r>
            <a:endParaRPr lang="it-IT" sz="2400" dirty="0">
              <a:solidFill>
                <a:schemeClr val="tx1"/>
              </a:solidFill>
            </a:endParaRPr>
          </a:p>
        </p:txBody>
      </p:sp>
      <p:sp>
        <p:nvSpPr>
          <p:cNvPr id="4" name="Slide Number Placeholder 3">
            <a:extLst>
              <a:ext uri="{FF2B5EF4-FFF2-40B4-BE49-F238E27FC236}">
                <a16:creationId xmlns:a16="http://schemas.microsoft.com/office/drawing/2014/main" id="{28CEA1CD-556A-004C-94C5-456FABE5F73C}"/>
              </a:ext>
            </a:extLst>
          </p:cNvPr>
          <p:cNvSpPr>
            <a:spLocks noGrp="1"/>
          </p:cNvSpPr>
          <p:nvPr>
            <p:ph type="sldNum" sz="quarter" idx="12"/>
          </p:nvPr>
        </p:nvSpPr>
        <p:spPr>
          <a:xfrm>
            <a:off x="8521309" y="6718896"/>
            <a:ext cx="615462" cy="298967"/>
          </a:xfrm>
          <a:prstGeom prst="rect">
            <a:avLst/>
          </a:prstGeom>
        </p:spPr>
        <p:txBody>
          <a:bodyPr/>
          <a:lstStyle/>
          <a:p>
            <a:fld id="{243FB592-B9A9-49AA-A86F-4031F7B97808}" type="slidenum">
              <a:rPr lang="en-US" sz="1050" smtClean="0"/>
              <a:t>13</a:t>
            </a:fld>
            <a:endParaRPr lang="en-US" sz="1050" dirty="0"/>
          </a:p>
        </p:txBody>
      </p:sp>
      <p:grpSp>
        <p:nvGrpSpPr>
          <p:cNvPr id="3" name="Group 2"/>
          <p:cNvGrpSpPr/>
          <p:nvPr/>
        </p:nvGrpSpPr>
        <p:grpSpPr>
          <a:xfrm>
            <a:off x="6428241" y="4148492"/>
            <a:ext cx="2643338" cy="1747344"/>
            <a:chOff x="6493433" y="4210022"/>
            <a:chExt cx="2643338" cy="1747344"/>
          </a:xfrm>
        </p:grpSpPr>
        <p:pic>
          <p:nvPicPr>
            <p:cNvPr id="19"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3433" y="4210022"/>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8" name="Rectangle 7"/>
                <p:cNvSpPr/>
                <p:nvPr/>
              </p:nvSpPr>
              <p:spPr>
                <a:xfrm>
                  <a:off x="6519607" y="4783612"/>
                  <a:ext cx="2526642" cy="477054"/>
                </a:xfrm>
                <a:prstGeom prst="rect">
                  <a:avLst/>
                </a:prstGeom>
              </p:spPr>
              <p:txBody>
                <a:bodyPr wrap="square">
                  <a:spAutoFit/>
                </a:bodyPr>
                <a:lstStyle/>
                <a:p>
                  <a:pPr>
                    <a:spcAft>
                      <a:spcPts val="600"/>
                    </a:spcAft>
                  </a:pPr>
                  <a14:m>
                    <m:oMathPara xmlns:m="http://schemas.openxmlformats.org/officeDocument/2006/math">
                      <m:oMathParaPr>
                        <m:jc m:val="centerGroup"/>
                      </m:oMathParaPr>
                      <m:oMath xmlns:m="http://schemas.openxmlformats.org/officeDocument/2006/math">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𝟓𝟓</m:t>
                        </m:r>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m:t>
                        </m:r>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𝟔</m:t>
                        </m:r>
                        <m:r>
                          <a:rPr lang="en-US" sz="20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m:t>
                        </m:r>
                      </m:oMath>
                    </m:oMathPara>
                  </a14:m>
                  <a:endParaRPr lang="en-GB" sz="2000" b="1" u="sng" dirty="0">
                    <a:solidFill>
                      <a:srgbClr val="FF0000"/>
                    </a:solidFill>
                    <a:effectLst>
                      <a:outerShdw blurRad="38100" dist="38100" dir="2700000" algn="tl">
                        <a:srgbClr val="000000">
                          <a:alpha val="43137"/>
                        </a:srgbClr>
                      </a:outerShdw>
                    </a:effectLst>
                  </a:endParaRPr>
                </a:p>
              </p:txBody>
            </p:sp>
          </mc:Choice>
          <mc:Fallback xmlns="">
            <p:sp>
              <p:nvSpPr>
                <p:cNvPr id="8" name="Rectangle 7"/>
                <p:cNvSpPr>
                  <a:spLocks noRot="1" noChangeAspect="1" noMove="1" noResize="1" noEditPoints="1" noAdjustHandles="1" noChangeArrowheads="1" noChangeShapeType="1" noTextEdit="1"/>
                </p:cNvSpPr>
                <p:nvPr/>
              </p:nvSpPr>
              <p:spPr>
                <a:xfrm>
                  <a:off x="6519607" y="4783612"/>
                  <a:ext cx="2526642" cy="477054"/>
                </a:xfrm>
                <a:prstGeom prst="rect">
                  <a:avLst/>
                </a:prstGeom>
                <a:blipFill>
                  <a:blip r:embed="rId4"/>
                  <a:stretch>
                    <a:fillRect/>
                  </a:stretch>
                </a:blipFill>
              </p:spPr>
              <p:txBody>
                <a:bodyPr/>
                <a:lstStyle/>
                <a:p>
                  <a:r>
                    <a:rPr lang="fr-FR">
                      <a:noFill/>
                    </a:rPr>
                    <a:t> </a:t>
                  </a:r>
                </a:p>
              </p:txBody>
            </p:sp>
          </mc:Fallback>
        </mc:AlternateContent>
      </p:grpSp>
      <p:sp>
        <p:nvSpPr>
          <p:cNvPr id="12" name="Rectangle 11"/>
          <p:cNvSpPr/>
          <p:nvPr/>
        </p:nvSpPr>
        <p:spPr>
          <a:xfrm>
            <a:off x="7581015" y="999410"/>
            <a:ext cx="1465234" cy="369332"/>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fr" b="1" i="1" dirty="0">
                <a:cs typeface="Calibri" panose="020F0502020204030204" pitchFamily="34" charset="0"/>
              </a:rPr>
              <a:t>Étapes 1 - 2</a:t>
            </a:r>
            <a:endParaRPr lang="el-GR" dirty="0"/>
          </a:p>
        </p:txBody>
      </p:sp>
      <p:sp>
        <p:nvSpPr>
          <p:cNvPr id="13" name="Rectangle 12"/>
          <p:cNvSpPr/>
          <p:nvPr/>
        </p:nvSpPr>
        <p:spPr>
          <a:xfrm>
            <a:off x="7581015" y="2039973"/>
            <a:ext cx="1465234" cy="369332"/>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fr" b="1" i="1" dirty="0">
                <a:cs typeface="Calibri" panose="020F0502020204030204" pitchFamily="34" charset="0"/>
              </a:rPr>
              <a:t>Étapes 3 - 4</a:t>
            </a:r>
            <a:endParaRPr lang="el-GR" dirty="0"/>
          </a:p>
        </p:txBody>
      </p:sp>
      <p:sp>
        <p:nvSpPr>
          <p:cNvPr id="14" name="Rectangle 13"/>
          <p:cNvSpPr/>
          <p:nvPr/>
        </p:nvSpPr>
        <p:spPr>
          <a:xfrm>
            <a:off x="8087419" y="3252363"/>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5</a:t>
            </a:r>
            <a:endParaRPr lang="el-GR" dirty="0"/>
          </a:p>
        </p:txBody>
      </p:sp>
      <p:sp>
        <p:nvSpPr>
          <p:cNvPr id="15" name="Segnaposto contenuto 2">
            <a:extLst>
              <a:ext uri="{FF2B5EF4-FFF2-40B4-BE49-F238E27FC236}">
                <a16:creationId xmlns:a16="http://schemas.microsoft.com/office/drawing/2014/main" id="{86F2EB93-A63A-4210-B86A-E5FCAD7D8D7F}"/>
              </a:ext>
            </a:extLst>
          </p:cNvPr>
          <p:cNvSpPr txBox="1">
            <a:spLocks/>
          </p:cNvSpPr>
          <p:nvPr/>
        </p:nvSpPr>
        <p:spPr>
          <a:xfrm>
            <a:off x="340240" y="1346179"/>
            <a:ext cx="8229600" cy="655096"/>
          </a:xfrm>
          <a:prstGeom prst="rect">
            <a:avLst/>
          </a:prstGeom>
          <a:noFill/>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1800" b="1" dirty="0"/>
              <a:t>totale des matériaux utilisés dans le bâtiment : </a:t>
            </a:r>
            <a:r>
              <a:rPr lang="fr" sz="1800" b="1" u="sng" dirty="0"/>
              <a:t>45 000 kg</a:t>
            </a:r>
            <a:endParaRPr lang="en-US" sz="1800" b="1" u="sng" dirty="0">
              <a:solidFill>
                <a:prstClr val="black"/>
              </a:solidFill>
              <a:cs typeface="Calibri" panose="020F0502020204030204" pitchFamily="34" charset="0"/>
            </a:endParaRPr>
          </a:p>
        </p:txBody>
      </p:sp>
      <p:sp>
        <p:nvSpPr>
          <p:cNvPr id="16" name="Segnaposto contenuto 2">
            <a:extLst>
              <a:ext uri="{FF2B5EF4-FFF2-40B4-BE49-F238E27FC236}">
                <a16:creationId xmlns:a16="http://schemas.microsoft.com/office/drawing/2014/main" id="{86F2EB93-A63A-4210-B86A-E5FCAD7D8D7F}"/>
              </a:ext>
            </a:extLst>
          </p:cNvPr>
          <p:cNvSpPr txBox="1">
            <a:spLocks/>
          </p:cNvSpPr>
          <p:nvPr/>
        </p:nvSpPr>
        <p:spPr>
          <a:xfrm>
            <a:off x="340240" y="2443674"/>
            <a:ext cx="8229600" cy="655096"/>
          </a:xfrm>
          <a:prstGeom prst="rect">
            <a:avLst/>
          </a:prstGeom>
          <a:noFill/>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1800" b="1" dirty="0"/>
              <a:t>totale recyclée des matériaux utilisés dans le bâtiment : </a:t>
            </a:r>
            <a:r>
              <a:rPr lang="fr" sz="1800" b="1" u="sng" dirty="0"/>
              <a:t>25 000 kg</a:t>
            </a:r>
            <a:endParaRPr lang="en-US" sz="1800" b="1" u="sng" dirty="0">
              <a:solidFill>
                <a:prstClr val="black"/>
              </a:solidFill>
              <a:cs typeface="Calibri" panose="020F0502020204030204" pitchFamily="34" charset="0"/>
            </a:endParaRPr>
          </a:p>
        </p:txBody>
      </p:sp>
      <p:sp>
        <p:nvSpPr>
          <p:cNvPr id="9" name="Rectangle 8"/>
          <p:cNvSpPr/>
          <p:nvPr/>
        </p:nvSpPr>
        <p:spPr>
          <a:xfrm>
            <a:off x="340239" y="3285238"/>
            <a:ext cx="7747179" cy="646331"/>
          </a:xfrm>
          <a:prstGeom prst="rect">
            <a:avLst/>
          </a:prstGeom>
        </p:spPr>
        <p:txBody>
          <a:bodyPr wrap="square">
            <a:spAutoFit/>
          </a:bodyPr>
          <a:lstStyle/>
          <a:p>
            <a:r>
              <a:rPr lang="fr" b="1" dirty="0"/>
              <a:t>Calculer le rapport en pourcentage de la masse totale de matériaux recyclés à la masse totale de matériaux</a:t>
            </a:r>
            <a:endParaRPr lang="en-GB" dirty="0"/>
          </a:p>
        </p:txBody>
      </p:sp>
      <p:sp>
        <p:nvSpPr>
          <p:cNvPr id="17" name="Rounded Rectangle 16"/>
          <p:cNvSpPr/>
          <p:nvPr/>
        </p:nvSpPr>
        <p:spPr>
          <a:xfrm>
            <a:off x="2050123" y="5252677"/>
            <a:ext cx="2194560" cy="684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fr" sz="2000" b="1" dirty="0">
                <a:solidFill>
                  <a:schemeClr val="tx1"/>
                </a:solidFill>
                <a:effectLst>
                  <a:outerShdw blurRad="38100" dist="38100" dir="2700000" algn="tl">
                    <a:srgbClr val="000000">
                      <a:alpha val="43137"/>
                    </a:srgbClr>
                  </a:outerShdw>
                </a:effectLst>
              </a:rPr>
              <a:t>45 000 (kg)</a:t>
            </a:r>
            <a:endParaRPr lang="en-US" sz="2000" b="1" dirty="0">
              <a:solidFill>
                <a:schemeClr val="tx1"/>
              </a:solidFill>
              <a:effectLst>
                <a:outerShdw blurRad="38100" dist="38100" dir="2700000" algn="tl">
                  <a:srgbClr val="000000">
                    <a:alpha val="43137"/>
                  </a:srgbClr>
                </a:outerShdw>
              </a:effectLst>
            </a:endParaRPr>
          </a:p>
        </p:txBody>
      </p:sp>
      <p:sp>
        <p:nvSpPr>
          <p:cNvPr id="18" name="Rounded Rectangle 17"/>
          <p:cNvSpPr/>
          <p:nvPr/>
        </p:nvSpPr>
        <p:spPr>
          <a:xfrm>
            <a:off x="2050123" y="4126487"/>
            <a:ext cx="2194560" cy="684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fr" sz="2000" b="1" dirty="0">
                <a:solidFill>
                  <a:schemeClr val="tx1"/>
                </a:solidFill>
                <a:effectLst>
                  <a:outerShdw blurRad="38100" dist="38100" dir="2700000" algn="tl">
                    <a:srgbClr val="000000">
                      <a:alpha val="43137"/>
                    </a:srgbClr>
                  </a:outerShdw>
                </a:effectLst>
              </a:rPr>
              <a:t>25 000 (kg)</a:t>
            </a:r>
            <a:endParaRPr lang="en-US" sz="2000" b="1" dirty="0">
              <a:solidFill>
                <a:schemeClr val="tx1"/>
              </a:solidFill>
              <a:effectLst>
                <a:outerShdw blurRad="38100" dist="38100" dir="2700000" algn="tl">
                  <a:srgbClr val="000000">
                    <a:alpha val="43137"/>
                  </a:srgbClr>
                </a:outerShdw>
              </a:effectLst>
            </a:endParaRPr>
          </a:p>
        </p:txBody>
      </p:sp>
      <p:sp>
        <p:nvSpPr>
          <p:cNvPr id="20" name="Rectangle 19"/>
          <p:cNvSpPr/>
          <p:nvPr/>
        </p:nvSpPr>
        <p:spPr>
          <a:xfrm>
            <a:off x="6022356" y="4573910"/>
            <a:ext cx="465191"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1" name="Rectangle 20"/>
          <p:cNvSpPr/>
          <p:nvPr/>
        </p:nvSpPr>
        <p:spPr>
          <a:xfrm>
            <a:off x="2184503" y="4251813"/>
            <a:ext cx="1867819"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2" name="Right Brace 21"/>
          <p:cNvSpPr/>
          <p:nvPr/>
        </p:nvSpPr>
        <p:spPr>
          <a:xfrm>
            <a:off x="5167135" y="4006525"/>
            <a:ext cx="667265" cy="2058101"/>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24" name="Rectangle 23"/>
          <p:cNvSpPr/>
          <p:nvPr/>
        </p:nvSpPr>
        <p:spPr>
          <a:xfrm>
            <a:off x="4302663" y="4542822"/>
            <a:ext cx="466794" cy="707886"/>
          </a:xfrm>
          <a:prstGeom prst="rect">
            <a:avLst/>
          </a:prstGeom>
        </p:spPr>
        <p:txBody>
          <a:bodyPr wrap="none">
            <a:spAutoFit/>
          </a:bodyPr>
          <a:lstStyle/>
          <a:p>
            <a:r>
              <a:rPr lang="fr"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GB" sz="4000" dirty="0"/>
          </a:p>
        </p:txBody>
      </p:sp>
      <mc:AlternateContent xmlns:mc="http://schemas.openxmlformats.org/markup-compatibility/2006" xmlns:a14="http://schemas.microsoft.com/office/drawing/2010/main">
        <mc:Choice Requires="a14">
          <p:sp>
            <p:nvSpPr>
              <p:cNvPr id="25" name="Rectangle 24"/>
              <p:cNvSpPr/>
              <p:nvPr/>
            </p:nvSpPr>
            <p:spPr>
              <a:xfrm>
                <a:off x="4589941" y="4773965"/>
                <a:ext cx="704039"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b="1" i="1" dirty="0">
                          <a:latin typeface="Cambria Math" panose="02040503050406030204" pitchFamily="18" charset="0"/>
                        </a:rPr>
                        <m:t>𝟏𝟎𝟎</m:t>
                      </m:r>
                    </m:oMath>
                  </m:oMathPara>
                </a14:m>
                <a:endParaRPr lang="en-GB" sz="2000" b="1" dirty="0"/>
              </a:p>
            </p:txBody>
          </p:sp>
        </mc:Choice>
        <mc:Fallback xmlns="">
          <p:sp>
            <p:nvSpPr>
              <p:cNvPr id="25" name="Rectangle 24"/>
              <p:cNvSpPr>
                <a:spLocks noRot="1" noChangeAspect="1" noMove="1" noResize="1" noEditPoints="1" noAdjustHandles="1" noChangeArrowheads="1" noChangeShapeType="1" noTextEdit="1"/>
              </p:cNvSpPr>
              <p:nvPr/>
            </p:nvSpPr>
            <p:spPr>
              <a:xfrm>
                <a:off x="4589941" y="4773965"/>
                <a:ext cx="704039" cy="400110"/>
              </a:xfrm>
              <a:prstGeom prst="rect">
                <a:avLst/>
              </a:prstGeom>
              <a:blipFill>
                <a:blip r:embed="rId5"/>
                <a:stretch>
                  <a:fillRect/>
                </a:stretch>
              </a:blipFill>
            </p:spPr>
            <p:txBody>
              <a:bodyPr/>
              <a:lstStyle/>
              <a:p>
                <a:r>
                  <a:rPr lang="fr-FR">
                    <a:noFill/>
                  </a:rPr>
                  <a:t> </a:t>
                </a:r>
              </a:p>
            </p:txBody>
          </p:sp>
        </mc:Fallback>
      </mc:AlternateContent>
    </p:spTree>
    <p:extLst>
      <p:ext uri="{BB962C8B-B14F-4D97-AF65-F5344CB8AC3E}">
        <p14:creationId xmlns:p14="http://schemas.microsoft.com/office/powerpoint/2010/main" val="399241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32"/>
            <a:ext cx="9144000" cy="731837"/>
          </a:xfrm>
        </p:spPr>
        <p:txBody>
          <a:bodyPr>
            <a:normAutofit/>
          </a:bodyPr>
          <a:lstStyle/>
          <a:p>
            <a:r>
              <a:rPr lang="fr" sz="2400" dirty="0">
                <a:solidFill>
                  <a:schemeClr val="tx1"/>
                </a:solidFill>
              </a:rPr>
              <a:t>B.3.4 – MATIÈRES RECYCLÉES</a:t>
            </a:r>
            <a:endParaRPr lang="el-GR" sz="2400" dirty="0">
              <a:solidFill>
                <a:schemeClr val="tx1"/>
              </a:solidFill>
            </a:endParaRPr>
          </a:p>
        </p:txBody>
      </p:sp>
      <p:sp>
        <p:nvSpPr>
          <p:cNvPr id="4" name="Slide Number Placeholder 3"/>
          <p:cNvSpPr>
            <a:spLocks noGrp="1"/>
          </p:cNvSpPr>
          <p:nvPr>
            <p:ph type="sldNum" sz="quarter" idx="12"/>
          </p:nvPr>
        </p:nvSpPr>
        <p:spPr>
          <a:xfrm>
            <a:off x="8528538" y="6592102"/>
            <a:ext cx="615462" cy="237323"/>
          </a:xfrm>
          <a:prstGeom prst="rect">
            <a:avLst/>
          </a:prstGeom>
        </p:spPr>
        <p:txBody>
          <a:bodyPr/>
          <a:lstStyle/>
          <a:p>
            <a:fld id="{243FB592-B9A9-49AA-A86F-4031F7B97808}" type="slidenum">
              <a:rPr lang="en-US" smtClean="0"/>
              <a:t>14</a:t>
            </a:fld>
            <a:endParaRPr lang="en-US"/>
          </a:p>
        </p:txBody>
      </p:sp>
      <p:sp>
        <p:nvSpPr>
          <p:cNvPr id="5"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fr" b="1" dirty="0">
                <a:cs typeface="Calibri" panose="020F0502020204030204" pitchFamily="34" charset="0"/>
              </a:rPr>
              <a:t>EXERCER</a:t>
            </a:r>
            <a:endParaRPr lang="it-IT" sz="2400" dirty="0"/>
          </a:p>
        </p:txBody>
      </p:sp>
      <p:grpSp>
        <p:nvGrpSpPr>
          <p:cNvPr id="3" name="Groupe 2">
            <a:extLst>
              <a:ext uri="{FF2B5EF4-FFF2-40B4-BE49-F238E27FC236}">
                <a16:creationId xmlns:a16="http://schemas.microsoft.com/office/drawing/2014/main" id="{19DF914B-E266-5B92-81B7-BB1CB55ECD50}"/>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2728B219-E8BF-B54A-F19E-AC786B6FD175}"/>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EA44751B-D752-2CE2-20AF-66BAFB7FDDC3}"/>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FE1AB550-5417-6963-C31B-6D40299F200B}"/>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31993629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F48C9-5AF7-B041-8714-C5DAA76BB587}"/>
              </a:ext>
            </a:extLst>
          </p:cNvPr>
          <p:cNvSpPr>
            <a:spLocks noGrp="1"/>
          </p:cNvSpPr>
          <p:nvPr>
            <p:ph type="title"/>
          </p:nvPr>
        </p:nvSpPr>
        <p:spPr/>
        <p:txBody>
          <a:bodyPr>
            <a:normAutofit/>
          </a:bodyPr>
          <a:lstStyle/>
          <a:p>
            <a:r>
              <a:rPr lang="fr" sz="2400" dirty="0">
                <a:solidFill>
                  <a:schemeClr val="tx1"/>
                </a:solidFill>
              </a:rPr>
              <a:t>B.3.4 – MATIÈRES RECYCLÉES</a:t>
            </a:r>
            <a:endParaRPr lang="it-IT" sz="2400" dirty="0">
              <a:solidFill>
                <a:schemeClr val="tx1"/>
              </a:solidFill>
            </a:endParaRPr>
          </a:p>
        </p:txBody>
      </p:sp>
      <p:sp>
        <p:nvSpPr>
          <p:cNvPr id="3" name="Content Placeholder 2">
            <a:extLst>
              <a:ext uri="{FF2B5EF4-FFF2-40B4-BE49-F238E27FC236}">
                <a16:creationId xmlns:a16="http://schemas.microsoft.com/office/drawing/2014/main" id="{FF78F12F-A49D-EB43-9048-7E289F7BF668}"/>
              </a:ext>
            </a:extLst>
          </p:cNvPr>
          <p:cNvSpPr>
            <a:spLocks noGrp="1"/>
          </p:cNvSpPr>
          <p:nvPr>
            <p:ph idx="1"/>
          </p:nvPr>
        </p:nvSpPr>
        <p:spPr/>
        <p:txBody>
          <a:bodyPr>
            <a:normAutofit/>
          </a:bodyPr>
          <a:lstStyle/>
          <a:p>
            <a:pPr marL="0" indent="0" algn="just">
              <a:buNone/>
            </a:pPr>
            <a:r>
              <a:rPr lang="fr" sz="2000" dirty="0"/>
              <a:t>D'après le devis quantitatif et la nomenclature des matériaux, il en est </a:t>
            </a:r>
            <a:r>
              <a:rPr lang="fr" sz="2000"/>
              <a:t>résulté </a:t>
            </a:r>
            <a:r>
              <a:rPr lang="fr" sz="2000" smtClean="0"/>
              <a:t>qu'une construction de 200 </a:t>
            </a:r>
            <a:r>
              <a:rPr lang="fr" sz="2000" dirty="0"/>
              <a:t>m </a:t>
            </a:r>
            <a:r>
              <a:rPr lang="fr" sz="2000" baseline="30000" dirty="0"/>
              <a:t>2</a:t>
            </a:r>
            <a:r>
              <a:rPr lang="fr" sz="2000" dirty="0"/>
              <a:t> La maison de 1 ½ étage pèse environ 50 000 kg. La quantité totale de matériaux recyclables dans la maison est d'environ 15 000 kg.</a:t>
            </a:r>
          </a:p>
          <a:p>
            <a:pPr marL="0" indent="0">
              <a:buNone/>
            </a:pPr>
            <a:endParaRPr lang="en-GB" sz="1800" dirty="0"/>
          </a:p>
        </p:txBody>
      </p:sp>
      <p:sp>
        <p:nvSpPr>
          <p:cNvPr id="4" name="Slide Number Placeholder 3">
            <a:extLst>
              <a:ext uri="{FF2B5EF4-FFF2-40B4-BE49-F238E27FC236}">
                <a16:creationId xmlns:a16="http://schemas.microsoft.com/office/drawing/2014/main" id="{28CEA1CD-556A-004C-94C5-456FABE5F73C}"/>
              </a:ext>
            </a:extLst>
          </p:cNvPr>
          <p:cNvSpPr>
            <a:spLocks noGrp="1"/>
          </p:cNvSpPr>
          <p:nvPr>
            <p:ph type="sldNum" sz="quarter" idx="12"/>
          </p:nvPr>
        </p:nvSpPr>
        <p:spPr>
          <a:xfrm>
            <a:off x="8528538" y="6591300"/>
            <a:ext cx="615462" cy="266700"/>
          </a:xfrm>
          <a:prstGeom prst="rect">
            <a:avLst/>
          </a:prstGeom>
        </p:spPr>
        <p:txBody>
          <a:bodyPr/>
          <a:lstStyle/>
          <a:p>
            <a:fld id="{243FB592-B9A9-49AA-A86F-4031F7B97808}" type="slidenum">
              <a:rPr lang="en-US" smtClean="0"/>
              <a:t>15</a:t>
            </a:fld>
            <a:endParaRPr lang="en-US"/>
          </a:p>
        </p:txBody>
      </p:sp>
      <p:grpSp>
        <p:nvGrpSpPr>
          <p:cNvPr id="6" name="Group 5"/>
          <p:cNvGrpSpPr/>
          <p:nvPr/>
        </p:nvGrpSpPr>
        <p:grpSpPr>
          <a:xfrm>
            <a:off x="314960" y="3601204"/>
            <a:ext cx="8514080" cy="899776"/>
            <a:chOff x="314960" y="4414986"/>
            <a:chExt cx="8514080" cy="749263"/>
          </a:xfrm>
        </p:grpSpPr>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14960" y="4530326"/>
              <a:ext cx="8514080" cy="63392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2000" b="1" dirty="0"/>
                <a:t>            Calculer le rapport en pourcentage de la masse totale de matériaux recyclés à la masse totale de matériaux</a:t>
              </a:r>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4414986"/>
              <a:ext cx="448850" cy="43230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5" name="Groupe 4">
            <a:extLst>
              <a:ext uri="{FF2B5EF4-FFF2-40B4-BE49-F238E27FC236}">
                <a16:creationId xmlns:a16="http://schemas.microsoft.com/office/drawing/2014/main" id="{5071BBA6-94F4-680D-8622-4B51A37A6214}"/>
              </a:ext>
            </a:extLst>
          </p:cNvPr>
          <p:cNvGrpSpPr/>
          <p:nvPr/>
        </p:nvGrpSpPr>
        <p:grpSpPr>
          <a:xfrm>
            <a:off x="0" y="5928255"/>
            <a:ext cx="9144000" cy="939270"/>
            <a:chOff x="0" y="5918730"/>
            <a:chExt cx="9144000" cy="939270"/>
          </a:xfrm>
        </p:grpSpPr>
        <p:pic>
          <p:nvPicPr>
            <p:cNvPr id="9" name="Image 8">
              <a:extLst>
                <a:ext uri="{FF2B5EF4-FFF2-40B4-BE49-F238E27FC236}">
                  <a16:creationId xmlns:a16="http://schemas.microsoft.com/office/drawing/2014/main" id="{1943EA55-4125-2DEE-42B3-33E26C2995A3}"/>
                </a:ext>
              </a:extLst>
            </p:cNvPr>
            <p:cNvPicPr>
              <a:picLocks noChangeAspect="1"/>
            </p:cNvPicPr>
            <p:nvPr/>
          </p:nvPicPr>
          <p:blipFill>
            <a:blip r:embed="rId3"/>
            <a:stretch>
              <a:fillRect/>
            </a:stretch>
          </p:blipFill>
          <p:spPr>
            <a:xfrm>
              <a:off x="304324" y="5918730"/>
              <a:ext cx="1798476" cy="636325"/>
            </a:xfrm>
            <a:prstGeom prst="rect">
              <a:avLst/>
            </a:prstGeom>
          </p:spPr>
        </p:pic>
        <p:sp>
          <p:nvSpPr>
            <p:cNvPr id="10" name="ZoneTexte 9">
              <a:extLst>
                <a:ext uri="{FF2B5EF4-FFF2-40B4-BE49-F238E27FC236}">
                  <a16:creationId xmlns:a16="http://schemas.microsoft.com/office/drawing/2014/main" id="{5F59D53E-F9D3-240A-5323-14BB4E2D242E}"/>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0CED9414-A7B5-0F1A-0CA8-C3951E165DC6}"/>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261961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600201"/>
            <a:ext cx="8418576" cy="4152112"/>
          </a:xfrm>
        </p:spPr>
        <p:txBody>
          <a:bodyPr>
            <a:normAutofit/>
          </a:bodyPr>
          <a:lstStyle/>
          <a:p>
            <a:pPr marL="0" indent="0" algn="ctr">
              <a:buNone/>
            </a:pPr>
            <a:endParaRPr lang="en-US" sz="3600" b="1" dirty="0">
              <a:solidFill>
                <a:schemeClr val="tx1">
                  <a:lumMod val="50000"/>
                  <a:lumOff val="50000"/>
                </a:schemeClr>
              </a:solidFill>
            </a:endParaRPr>
          </a:p>
          <a:p>
            <a:pPr marL="0" indent="0" algn="ctr">
              <a:buNone/>
            </a:pPr>
            <a:endParaRPr lang="en-US" sz="3600" b="1" dirty="0">
              <a:solidFill>
                <a:schemeClr val="tx1">
                  <a:lumMod val="50000"/>
                  <a:lumOff val="50000"/>
                </a:schemeClr>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304444"/>
          </a:xfrm>
        </p:spPr>
        <p:txBody>
          <a:bodyPr/>
          <a:lstStyle/>
          <a:p>
            <a:pPr algn="r"/>
            <a:fld id="{243FB592-B9A9-49AA-A86F-4031F7B97808}" type="slidenum">
              <a:rPr lang="en-US" sz="1200" smtClean="0">
                <a:solidFill>
                  <a:schemeClr val="bg1"/>
                </a:solidFill>
              </a:rPr>
              <a:pPr algn="r"/>
              <a:t>2</a:t>
            </a:fld>
            <a:endParaRPr lang="en-US" sz="1200" dirty="0">
              <a:solidFill>
                <a:schemeClr val="bg1"/>
              </a:solidFill>
            </a:endParaRPr>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b="1" dirty="0">
                <a:solidFill>
                  <a:schemeClr val="tx1"/>
                </a:solidFill>
              </a:rPr>
              <a:t>B.3.4 – MATIÈRES RECYCLÉES</a:t>
            </a:r>
            <a:endParaRPr lang="it-IT" sz="2400" b="1" dirty="0">
              <a:solidFill>
                <a:schemeClr val="tx1"/>
              </a:solidFill>
            </a:endParaRPr>
          </a:p>
        </p:txBody>
      </p:sp>
      <p:graphicFrame>
        <p:nvGraphicFramePr>
          <p:cNvPr id="7" name="Tabella 6">
            <a:extLst>
              <a:ext uri="{FF2B5EF4-FFF2-40B4-BE49-F238E27FC236}">
                <a16:creationId xmlns:a16="http://schemas.microsoft.com/office/drawing/2014/main" id="{ACF6B5CC-F141-9E4F-A22B-F2CA3BB2454A}"/>
              </a:ext>
            </a:extLst>
          </p:cNvPr>
          <p:cNvGraphicFramePr>
            <a:graphicFrameLocks noGrp="1"/>
          </p:cNvGraphicFramePr>
          <p:nvPr>
            <p:extLst>
              <p:ext uri="{D42A27DB-BD31-4B8C-83A1-F6EECF244321}">
                <p14:modId xmlns:p14="http://schemas.microsoft.com/office/powerpoint/2010/main" val="1339991310"/>
              </p:ext>
            </p:extLst>
          </p:nvPr>
        </p:nvGraphicFramePr>
        <p:xfrm>
          <a:off x="558800" y="2206752"/>
          <a:ext cx="8128000" cy="1474597"/>
        </p:xfrm>
        <a:graphic>
          <a:graphicData uri="http://schemas.openxmlformats.org/drawingml/2006/table">
            <a:tbl>
              <a:tblPr firstRow="1" bandRow="1">
                <a:tableStyleId>{F5AB1C69-6EDB-4FF4-983F-18BD219EF322}</a:tableStyleId>
              </a:tblPr>
              <a:tblGrid>
                <a:gridCol w="4052277">
                  <a:extLst>
                    <a:ext uri="{9D8B030D-6E8A-4147-A177-3AD203B41FA5}">
                      <a16:colId xmlns:a16="http://schemas.microsoft.com/office/drawing/2014/main" val="2485450507"/>
                    </a:ext>
                  </a:extLst>
                </a:gridCol>
                <a:gridCol w="4075723">
                  <a:extLst>
                    <a:ext uri="{9D8B030D-6E8A-4147-A177-3AD203B41FA5}">
                      <a16:colId xmlns:a16="http://schemas.microsoft.com/office/drawing/2014/main" val="4179020819"/>
                    </a:ext>
                  </a:extLst>
                </a:gridCol>
              </a:tblGrid>
              <a:tr h="555117">
                <a:tc gridSpan="2">
                  <a:txBody>
                    <a:bodyPr/>
                    <a:lstStyle/>
                    <a:p>
                      <a:pPr algn="ctr">
                        <a:lnSpc>
                          <a:spcPct val="115000"/>
                        </a:lnSpc>
                        <a:spcAft>
                          <a:spcPts val="0"/>
                        </a:spcAft>
                      </a:pPr>
                      <a:r>
                        <a:rPr lang="fr" sz="2400" dirty="0">
                          <a:effectLst/>
                        </a:rPr>
                        <a:t>B.3.4 – MATIÈRES RECYCLÉES</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15000"/>
                        </a:lnSpc>
                        <a:spcAft>
                          <a:spcPts val="0"/>
                        </a:spcAft>
                      </a:pP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7205820"/>
                  </a:ext>
                </a:extLst>
              </a:tr>
              <a:tr h="370840">
                <a:tc>
                  <a:txBody>
                    <a:bodyPr/>
                    <a:lstStyle/>
                    <a:p>
                      <a:pPr algn="ctr">
                        <a:lnSpc>
                          <a:spcPct val="115000"/>
                        </a:lnSpc>
                        <a:spcAft>
                          <a:spcPts val="0"/>
                        </a:spcAft>
                      </a:pPr>
                      <a:r>
                        <a:rPr lang="fr" sz="1800" dirty="0">
                          <a:effectLst/>
                        </a:rPr>
                        <a:t>THÈME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fr" sz="1800" dirty="0">
                          <a:effectLst/>
                        </a:rPr>
                        <a:t>CATÉGORIE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92852143"/>
                  </a:ext>
                </a:extLst>
              </a:tr>
              <a:tr h="370840">
                <a:tc>
                  <a:txBody>
                    <a:bodyPr/>
                    <a:lstStyle/>
                    <a:p>
                      <a:pPr algn="ctr"/>
                      <a:r>
                        <a:rPr lang="fr" sz="1800" dirty="0"/>
                        <a:t>B. Consommation d'énergie et de ressources</a:t>
                      </a:r>
                      <a:endParaRPr lang="en-US" sz="1800" dirty="0"/>
                    </a:p>
                  </a:txBody>
                  <a:tcPr marL="68580" marR="68580" marT="0" marB="0"/>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fr" sz="1800" kern="1200" dirty="0">
                          <a:effectLst/>
                        </a:rPr>
                        <a:t>B.3 Matériaux</a:t>
                      </a:r>
                      <a:endParaRPr lang="it-IT" sz="1800" i="1"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88392747"/>
                  </a:ext>
                </a:extLst>
              </a:tr>
            </a:tbl>
          </a:graphicData>
        </a:graphic>
      </p:graphicFrame>
      <p:pic>
        <p:nvPicPr>
          <p:cNvPr id="4" name="Picture 3" descr="&lt;strong&gt;Recycling&lt;/strong&gt; - Simple English Wikipedia, the free encyclopedia"/>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26655" y="4019107"/>
            <a:ext cx="1690689" cy="1594883"/>
          </a:xfrm>
          <a:prstGeom prst="rect">
            <a:avLst/>
          </a:prstGeom>
        </p:spPr>
      </p:pic>
      <p:grpSp>
        <p:nvGrpSpPr>
          <p:cNvPr id="2" name="Groupe 1">
            <a:extLst>
              <a:ext uri="{FF2B5EF4-FFF2-40B4-BE49-F238E27FC236}">
                <a16:creationId xmlns:a16="http://schemas.microsoft.com/office/drawing/2014/main" id="{C5FC8B88-EA19-E02B-0A11-E1C57F05A2E1}"/>
              </a:ext>
            </a:extLst>
          </p:cNvPr>
          <p:cNvGrpSpPr/>
          <p:nvPr/>
        </p:nvGrpSpPr>
        <p:grpSpPr>
          <a:xfrm>
            <a:off x="0" y="5928255"/>
            <a:ext cx="9144000" cy="939270"/>
            <a:chOff x="0" y="5918730"/>
            <a:chExt cx="9144000" cy="939270"/>
          </a:xfrm>
        </p:grpSpPr>
        <p:pic>
          <p:nvPicPr>
            <p:cNvPr id="8" name="Image 7">
              <a:extLst>
                <a:ext uri="{FF2B5EF4-FFF2-40B4-BE49-F238E27FC236}">
                  <a16:creationId xmlns:a16="http://schemas.microsoft.com/office/drawing/2014/main" id="{D0ADAC3A-C3A7-E39D-2B1F-F4EF9355CC8E}"/>
                </a:ext>
              </a:extLst>
            </p:cNvPr>
            <p:cNvPicPr>
              <a:picLocks noChangeAspect="1"/>
            </p:cNvPicPr>
            <p:nvPr/>
          </p:nvPicPr>
          <p:blipFill>
            <a:blip r:embed="rId3"/>
            <a:stretch>
              <a:fillRect/>
            </a:stretch>
          </p:blipFill>
          <p:spPr>
            <a:xfrm>
              <a:off x="304324" y="5918730"/>
              <a:ext cx="1798476" cy="636325"/>
            </a:xfrm>
            <a:prstGeom prst="rect">
              <a:avLst/>
            </a:prstGeom>
          </p:spPr>
        </p:pic>
        <p:sp>
          <p:nvSpPr>
            <p:cNvPr id="9" name="ZoneTexte 8">
              <a:extLst>
                <a:ext uri="{FF2B5EF4-FFF2-40B4-BE49-F238E27FC236}">
                  <a16:creationId xmlns:a16="http://schemas.microsoft.com/office/drawing/2014/main" id="{B4AF78D2-CB1E-7A14-A635-81B440EE13F3}"/>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a16="http://schemas.microsoft.com/office/drawing/2014/main" id="{02A8AAE6-382B-9F2B-D9C1-072CECAE0331}"/>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032785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036320"/>
            <a:ext cx="8229600" cy="5089843"/>
          </a:xfrm>
          <a:prstGeom prst="rect">
            <a:avLst/>
          </a:prstGeom>
        </p:spPr>
        <p:txBody>
          <a:bodyPr>
            <a:normAutofit/>
          </a:bodyPr>
          <a:lstStyle/>
          <a:p>
            <a:pPr marL="0" indent="0">
              <a:buNone/>
            </a:pPr>
            <a:r>
              <a:rPr lang="fr" sz="2400" b="1" u="sng" dirty="0">
                <a:latin typeface="Calibri" panose="020F0502020204030204" pitchFamily="34" charset="0"/>
                <a:cs typeface="Calibri" panose="020F0502020204030204" pitchFamily="34" charset="0"/>
              </a:rPr>
              <a:t>INDICATEUR</a:t>
            </a:r>
            <a:r>
              <a:rPr lang="fr" sz="2400" b="1" dirty="0">
                <a:latin typeface="Calibri" panose="020F0502020204030204" pitchFamily="34" charset="0"/>
                <a:cs typeface="Calibri" panose="020F0502020204030204" pitchFamily="34" charset="0"/>
              </a:rPr>
              <a:t> </a:t>
            </a:r>
            <a:endParaRPr lang="en-US" sz="2400" b="1" dirty="0">
              <a:latin typeface="Calibri" panose="020F0502020204030204" pitchFamily="34" charset="0"/>
              <a:cs typeface="Calibri" panose="020F0502020204030204" pitchFamily="34" charset="0"/>
            </a:endParaRPr>
          </a:p>
          <a:p>
            <a:pPr marL="0" indent="0" algn="ctr">
              <a:buNone/>
            </a:pPr>
            <a:endParaRPr lang="en-US" sz="2400" b="1" i="1" dirty="0">
              <a:latin typeface="Calibri" panose="020F0502020204030204" pitchFamily="34" charset="0"/>
              <a:cs typeface="Calibri" panose="020F0502020204030204" pitchFamily="34" charset="0"/>
            </a:endParaRPr>
          </a:p>
          <a:p>
            <a:pPr marL="0" indent="0">
              <a:buNone/>
            </a:pPr>
            <a:endParaRPr lang="it-IT" sz="2000" b="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95432"/>
          </a:xfrm>
          <a:prstGeom prst="rect">
            <a:avLst/>
          </a:prstGeom>
        </p:spPr>
        <p:txBody>
          <a:bodyPr/>
          <a:lstStyle/>
          <a:p>
            <a:fld id="{243FB592-B9A9-49AA-A86F-4031F7B97808}" type="slidenum">
              <a:rPr lang="en-US" smtClean="0"/>
              <a:t>3</a:t>
            </a:fld>
            <a:endParaRPr lang="en-US"/>
          </a:p>
        </p:txBody>
      </p:sp>
      <p:graphicFrame>
        <p:nvGraphicFramePr>
          <p:cNvPr id="10"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2469439340"/>
              </p:ext>
            </p:extLst>
          </p:nvPr>
        </p:nvGraphicFramePr>
        <p:xfrm>
          <a:off x="539552" y="1792099"/>
          <a:ext cx="8182272" cy="1437640"/>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1352705">
                  <a:extLst>
                    <a:ext uri="{9D8B030D-6E8A-4147-A177-3AD203B41FA5}">
                      <a16:colId xmlns:a16="http://schemas.microsoft.com/office/drawing/2014/main" val="125890587"/>
                    </a:ext>
                  </a:extLst>
                </a:gridCol>
                <a:gridCol w="1696825">
                  <a:extLst>
                    <a:ext uri="{9D8B030D-6E8A-4147-A177-3AD203B41FA5}">
                      <a16:colId xmlns:a16="http://schemas.microsoft.com/office/drawing/2014/main" val="2093439941"/>
                    </a:ext>
                  </a:extLst>
                </a:gridCol>
                <a:gridCol w="2396438">
                  <a:extLst>
                    <a:ext uri="{9D8B030D-6E8A-4147-A177-3AD203B41FA5}">
                      <a16:colId xmlns:a16="http://schemas.microsoft.com/office/drawing/2014/main" val="1306176470"/>
                    </a:ext>
                  </a:extLst>
                </a:gridCol>
              </a:tblGrid>
              <a:tr h="370840">
                <a:tc>
                  <a:txBody>
                    <a:bodyPr/>
                    <a:lstStyle/>
                    <a:p>
                      <a:r>
                        <a:rPr lang="fr" sz="1600" dirty="0" err="1"/>
                        <a:t>Description</a:t>
                      </a:r>
                      <a:endParaRPr lang="it-IT" sz="1600" dirty="0"/>
                    </a:p>
                  </a:txBody>
                  <a:tcPr/>
                </a:tc>
                <a:tc>
                  <a:txBody>
                    <a:bodyPr/>
                    <a:lstStyle/>
                    <a:p>
                      <a:r>
                        <a:rPr lang="fr" sz="1600" dirty="0"/>
                        <a:t>Unité</a:t>
                      </a:r>
                    </a:p>
                  </a:txBody>
                  <a:tcPr/>
                </a:tc>
                <a:tc>
                  <a:txBody>
                    <a:bodyPr/>
                    <a:lstStyle/>
                    <a:p>
                      <a:r>
                        <a:rPr lang="fr" sz="1600" dirty="0"/>
                        <a:t>Stade du projet</a:t>
                      </a:r>
                    </a:p>
                  </a:txBody>
                  <a:tcPr/>
                </a:tc>
                <a:tc>
                  <a:txBody>
                    <a:bodyPr/>
                    <a:lstStyle/>
                    <a:p>
                      <a:r>
                        <a:rPr lang="fr" sz="1600" dirty="0"/>
                        <a:t>La source de données</a:t>
                      </a:r>
                    </a:p>
                  </a:txBody>
                  <a:tcPr/>
                </a:tc>
                <a:extLst>
                  <a:ext uri="{0D108BD9-81ED-4DB2-BD59-A6C34878D82A}">
                    <a16:rowId xmlns:a16="http://schemas.microsoft.com/office/drawing/2014/main" val="346775633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 sz="1600" kern="1200" dirty="0">
                          <a:effectLst/>
                        </a:rPr>
                        <a:t>Poids des matériaux recyclés sur le poids total des matériaux.</a:t>
                      </a:r>
                      <a:endParaRPr lang="en-US" sz="1600" dirty="0">
                        <a:effectLst/>
                      </a:endParaRPr>
                    </a:p>
                  </a:txBody>
                  <a:tcPr anchor="ctr"/>
                </a:tc>
                <a:tc>
                  <a:txBody>
                    <a:bodyPr/>
                    <a:lstStyle/>
                    <a:p>
                      <a:pPr algn="ctr"/>
                      <a:r>
                        <a:rPr lang="fr" sz="1600" kern="1200" dirty="0">
                          <a:effectLst/>
                        </a:rPr>
                        <a:t>%</a:t>
                      </a:r>
                      <a:endParaRPr lang="it-IT" sz="1600" kern="120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r>
                        <a:rPr lang="fr" sz="1600" dirty="0"/>
                        <a:t>Conception</a:t>
                      </a:r>
                    </a:p>
                    <a:p>
                      <a:r>
                        <a:rPr lang="fr" sz="1600" dirty="0"/>
                        <a:t>____________</a:t>
                      </a:r>
                    </a:p>
                    <a:p>
                      <a:r>
                        <a:rPr lang="fr" sz="1600" dirty="0" err="1"/>
                        <a:t>Profession</a:t>
                      </a:r>
                      <a:endParaRPr lang="it-IT" sz="1600" dirty="0">
                        <a:latin typeface="Calibri" panose="020F0502020204030204" pitchFamily="34" charset="0"/>
                        <a:cs typeface="Calibri" panose="020F0502020204030204" pitchFamily="34" charset="0"/>
                      </a:endParaRPr>
                    </a:p>
                  </a:txBody>
                  <a:tcPr/>
                </a:tc>
                <a:tc>
                  <a:txBody>
                    <a:bodyPr/>
                    <a:lstStyle/>
                    <a:p>
                      <a:r>
                        <a:rPr lang="fr" sz="1600" dirty="0" err="1"/>
                        <a:t>Estimation</a:t>
                      </a:r>
                      <a:endParaRPr lang="it-IT" sz="1600" dirty="0"/>
                    </a:p>
                    <a:p>
                      <a:r>
                        <a:rPr lang="fr" sz="1600" dirty="0"/>
                        <a:t>____________</a:t>
                      </a:r>
                    </a:p>
                    <a:p>
                      <a:r>
                        <a:rPr lang="fr" sz="1600" dirty="0" err="1"/>
                        <a:t>N'est pas applicable</a:t>
                      </a:r>
                      <a:endParaRPr lang="it-IT" sz="1600" dirty="0"/>
                    </a:p>
                    <a:p>
                      <a:endParaRPr lang="it-IT"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222151201"/>
                  </a:ext>
                </a:extLst>
              </a:tr>
            </a:tbl>
          </a:graphicData>
        </a:graphic>
      </p:graphicFrame>
      <p:sp>
        <p:nvSpPr>
          <p:cNvPr id="8" name="Titolo 1">
            <a:extLst>
              <a:ext uri="{FF2B5EF4-FFF2-40B4-BE49-F238E27FC236}">
                <a16:creationId xmlns:a16="http://schemas.microsoft.com/office/drawing/2014/main" id="{C0A6F3B4-620D-4336-8F9A-E75A889981D9}"/>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b="1" dirty="0"/>
              <a:t>B.3.4 – MATIÈRES RECYCLÉES</a:t>
            </a:r>
            <a:endParaRPr lang="it-IT" sz="2400" b="1" dirty="0"/>
          </a:p>
        </p:txBody>
      </p:sp>
      <p:sp>
        <p:nvSpPr>
          <p:cNvPr id="7" name="TextBox 6"/>
          <p:cNvSpPr txBox="1"/>
          <p:nvPr/>
        </p:nvSpPr>
        <p:spPr>
          <a:xfrm>
            <a:off x="693784" y="3882688"/>
            <a:ext cx="7729869" cy="1754326"/>
          </a:xfrm>
          <a:prstGeom prst="rect">
            <a:avLst/>
          </a:prstGeom>
          <a:noFill/>
        </p:spPr>
        <p:txBody>
          <a:bodyPr wrap="square" rtlCol="0">
            <a:spAutoFit/>
          </a:bodyPr>
          <a:lstStyle/>
          <a:p>
            <a:r>
              <a:rPr lang="fr" dirty="0"/>
              <a:t>L'indicateur n'est </a:t>
            </a:r>
            <a:r>
              <a:rPr lang="fr" b="1" dirty="0"/>
              <a:t>applicable qu'au stade de la conception </a:t>
            </a:r>
            <a:r>
              <a:rPr lang="fr" dirty="0"/>
              <a:t>.</a:t>
            </a:r>
          </a:p>
          <a:p>
            <a:r>
              <a:rPr lang="fr" dirty="0"/>
              <a:t>En cas de </a:t>
            </a:r>
            <a:r>
              <a:rPr lang="fr" u="sng" dirty="0"/>
              <a:t>construction neuve </a:t>
            </a:r>
            <a:r>
              <a:rPr lang="fr" dirty="0"/>
              <a:t>, l'indicateur doit être calculé en tenant compte de tous les matériaux utilisés pour la construction du bâtiment.</a:t>
            </a:r>
          </a:p>
          <a:p>
            <a:r>
              <a:rPr lang="fr" dirty="0"/>
              <a:t>En cas de rénovation d' un </a:t>
            </a:r>
            <a:r>
              <a:rPr lang="fr" u="sng" dirty="0"/>
              <a:t>bâtiment existant </a:t>
            </a:r>
            <a:r>
              <a:rPr lang="fr" dirty="0"/>
              <a:t>, l'indicateur doit être calculé en prenant en compte uniquement les matériaux utilisés pour sa rénovation et non ceux préexistants .</a:t>
            </a:r>
          </a:p>
        </p:txBody>
      </p:sp>
      <p:pic>
        <p:nvPicPr>
          <p:cNvPr id="9"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5272" y="3933859"/>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e 1">
            <a:extLst>
              <a:ext uri="{FF2B5EF4-FFF2-40B4-BE49-F238E27FC236}">
                <a16:creationId xmlns:a16="http://schemas.microsoft.com/office/drawing/2014/main" id="{46E4F1BA-5D2C-1C33-31CD-4171C5E1F5B7}"/>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356A0CFC-BDC8-BDEA-D41B-6B4C37365158}"/>
                </a:ext>
              </a:extLst>
            </p:cNvPr>
            <p:cNvPicPr>
              <a:picLocks noChangeAspect="1"/>
            </p:cNvPicPr>
            <p:nvPr/>
          </p:nvPicPr>
          <p:blipFill>
            <a:blip r:embed="rId3"/>
            <a:stretch>
              <a:fillRect/>
            </a:stretch>
          </p:blipFill>
          <p:spPr>
            <a:xfrm>
              <a:off x="304324" y="5918730"/>
              <a:ext cx="1798476" cy="636325"/>
            </a:xfrm>
            <a:prstGeom prst="rect">
              <a:avLst/>
            </a:prstGeom>
          </p:spPr>
        </p:pic>
        <p:sp>
          <p:nvSpPr>
            <p:cNvPr id="6" name="ZoneTexte 5">
              <a:extLst>
                <a:ext uri="{FF2B5EF4-FFF2-40B4-BE49-F238E27FC236}">
                  <a16:creationId xmlns:a16="http://schemas.microsoft.com/office/drawing/2014/main" id="{AE9DE624-5063-F056-5689-3A4A848FAA34}"/>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7E2BF07F-ACE7-8D3B-6209-11D1FDB8789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2172916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fr" sz="2400" dirty="0">
                <a:solidFill>
                  <a:schemeClr val="tx1"/>
                </a:solidFill>
              </a:rPr>
              <a:t>B.3.4 – MATIÈRES RECYCLÉES</a:t>
            </a:r>
            <a:endParaRPr lang="it-IT" sz="2400" b="1" dirty="0">
              <a:solidFill>
                <a:schemeClr val="tx1"/>
              </a:solidFill>
            </a:endParaRP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fr" sz="2400" b="1" u="sng" dirty="0" smtClean="0">
                <a:latin typeface="Calibri" panose="020F0502020204030204" pitchFamily="34" charset="0"/>
                <a:cs typeface="Calibri" panose="020F0502020204030204" pitchFamily="34" charset="0"/>
              </a:rPr>
              <a:t>OBJECTIF </a:t>
            </a:r>
            <a:endParaRPr lang="fr" sz="2400" b="1" u="sng" dirty="0">
              <a:latin typeface="Calibri" panose="020F0502020204030204" pitchFamily="34" charset="0"/>
              <a:cs typeface="Calibri" panose="020F0502020204030204" pitchFamily="34" charset="0"/>
            </a:endParaRPr>
          </a:p>
          <a:p>
            <a:pPr marL="0" indent="0">
              <a:buNone/>
            </a:pPr>
            <a:endParaRPr lang="en-US" sz="2400" dirty="0"/>
          </a:p>
          <a:p>
            <a:pPr marL="0" indent="0">
              <a:buNone/>
            </a:pPr>
            <a:r>
              <a:rPr lang="fr" sz="2400" dirty="0"/>
              <a:t>Réduire l'impact environnemental des matériaux de construction.</a:t>
            </a:r>
          </a:p>
          <a:p>
            <a:pPr marL="0" indent="0">
              <a:buNone/>
            </a:pPr>
            <a:endParaRPr lang="en-US" sz="2400" dirty="0">
              <a:latin typeface="Calibri" panose="020F0502020204030204" pitchFamily="34" charset="0"/>
              <a:cs typeface="Calibri" panose="020F0502020204030204" pitchFamily="34" charset="0"/>
            </a:endParaRPr>
          </a:p>
        </p:txBody>
      </p:sp>
      <p:pic>
        <p:nvPicPr>
          <p:cNvPr id="6" name="Picture 5"/>
          <p:cNvPicPr>
            <a:picLocks noChangeAspect="1"/>
          </p:cNvPicPr>
          <p:nvPr/>
        </p:nvPicPr>
        <p:blipFill>
          <a:blip r:embed="rId2"/>
          <a:stretch>
            <a:fillRect/>
          </a:stretch>
        </p:blipFill>
        <p:spPr>
          <a:xfrm>
            <a:off x="3195200" y="2698868"/>
            <a:ext cx="2753600" cy="2905261"/>
          </a:xfrm>
          <a:prstGeom prst="rect">
            <a:avLst/>
          </a:prstGeom>
        </p:spPr>
      </p:pic>
      <p:grpSp>
        <p:nvGrpSpPr>
          <p:cNvPr id="4" name="Groupe 3">
            <a:extLst>
              <a:ext uri="{FF2B5EF4-FFF2-40B4-BE49-F238E27FC236}">
                <a16:creationId xmlns:a16="http://schemas.microsoft.com/office/drawing/2014/main" id="{719E6109-35CE-7EFF-7A79-8B2387D71743}"/>
              </a:ext>
            </a:extLst>
          </p:cNvPr>
          <p:cNvGrpSpPr/>
          <p:nvPr/>
        </p:nvGrpSpPr>
        <p:grpSpPr>
          <a:xfrm>
            <a:off x="0" y="5928255"/>
            <a:ext cx="9144000" cy="939270"/>
            <a:chOff x="0" y="5918730"/>
            <a:chExt cx="9144000" cy="939270"/>
          </a:xfrm>
        </p:grpSpPr>
        <p:pic>
          <p:nvPicPr>
            <p:cNvPr id="5" name="Image 4">
              <a:extLst>
                <a:ext uri="{FF2B5EF4-FFF2-40B4-BE49-F238E27FC236}">
                  <a16:creationId xmlns:a16="http://schemas.microsoft.com/office/drawing/2014/main" id="{475EF5FD-8AAA-8277-5836-B6626268283F}"/>
                </a:ext>
              </a:extLst>
            </p:cNvPr>
            <p:cNvPicPr>
              <a:picLocks noChangeAspect="1"/>
            </p:cNvPicPr>
            <p:nvPr/>
          </p:nvPicPr>
          <p:blipFill>
            <a:blip r:embed="rId3"/>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D1802A22-101C-F546-9F19-7B85A59FC2D9}"/>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11ED3355-115C-8A84-B6C6-3CF7EFEEDDB8}"/>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8631870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121664"/>
            <a:ext cx="8583168" cy="4630649"/>
          </a:xfrm>
          <a:prstGeom prst="rect">
            <a:avLst/>
          </a:prstGeom>
        </p:spPr>
        <p:txBody>
          <a:bodyPr>
            <a:normAutofit/>
          </a:bodyPr>
          <a:lstStyle/>
          <a:p>
            <a:pPr marL="0" indent="0">
              <a:buNone/>
            </a:pPr>
            <a:r>
              <a:rPr lang="fr" sz="2000" b="1" u="sng" dirty="0">
                <a:latin typeface="Calibri" panose="020F0502020204030204" pitchFamily="34" charset="0"/>
                <a:cs typeface="Calibri" panose="020F0502020204030204" pitchFamily="34" charset="0"/>
              </a:rPr>
              <a:t>DESCRIPTION</a:t>
            </a:r>
            <a:endParaRPr lang="en-US" sz="2000" b="1" u="sng" dirty="0">
              <a:latin typeface="Calibri" panose="020F0502020204030204" pitchFamily="34" charset="0"/>
              <a:cs typeface="Calibri" panose="020F0502020204030204" pitchFamily="34" charset="0"/>
            </a:endParaRPr>
          </a:p>
          <a:p>
            <a:pPr marL="0" indent="0">
              <a:buNone/>
            </a:pPr>
            <a:endParaRPr lang="en-US" sz="2000" b="1" u="sng" dirty="0">
              <a:latin typeface="Calibri" panose="020F0502020204030204" pitchFamily="34" charset="0"/>
            </a:endParaRPr>
          </a:p>
          <a:p>
            <a:pPr marL="0" indent="0">
              <a:buNone/>
            </a:pPr>
            <a:r>
              <a:rPr lang="fr" sz="2000" dirty="0">
                <a:latin typeface="Calibri" panose="020F0502020204030204" pitchFamily="34" charset="0"/>
                <a:cs typeface="Calibri" panose="020F0502020204030204" pitchFamily="34" charset="0"/>
              </a:rPr>
              <a:t>Cet indicateur évalue la quantité de matériaux recyclés utilisés dans le bâtiment par rapport à la quantité totale de matériaux de construction. </a:t>
            </a:r>
            <a:r>
              <a:rPr lang="en-US" sz="2000" dirty="0">
                <a:latin typeface="Calibri" panose="020F0502020204030204" pitchFamily="34" charset="0"/>
                <a:cs typeface="Calibri" panose="020F0502020204030204" pitchFamily="34" charset="0"/>
              </a:rPr>
              <a:t/>
            </a:r>
            <a:br>
              <a:rPr lang="en-US" sz="2000" dirty="0">
                <a:latin typeface="Calibri" panose="020F0502020204030204" pitchFamily="34" charset="0"/>
                <a:cs typeface="Calibri" panose="020F0502020204030204" pitchFamily="34" charset="0"/>
              </a:rPr>
            </a:br>
            <a:r>
              <a:rPr lang="fr" sz="2000" dirty="0">
                <a:latin typeface="Calibri" panose="020F0502020204030204" pitchFamily="34" charset="0"/>
                <a:cs typeface="Calibri" panose="020F0502020204030204" pitchFamily="34" charset="0"/>
              </a:rPr>
              <a:t>L'utilisation de matériaux recyclés permet de réduire l'utilisation et l'épuisement de nouveaux matériaux.</a:t>
            </a:r>
          </a:p>
          <a:p>
            <a:pPr marL="0" indent="0">
              <a:buNone/>
            </a:pPr>
            <a:endParaRPr lang="it-IT" sz="2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a:prstGeom prst="rect">
            <a:avLst/>
          </a:prstGeom>
        </p:spPr>
        <p:txBody>
          <a:bodyPr/>
          <a:lstStyle/>
          <a:p>
            <a:fld id="{243FB592-B9A9-49AA-A86F-4031F7B97808}" type="slidenum">
              <a:rPr lang="en-US" smtClean="0"/>
              <a:t>5</a:t>
            </a:fld>
            <a:endParaRPr lang="en-US"/>
          </a:p>
        </p:txBody>
      </p:sp>
      <p:sp>
        <p:nvSpPr>
          <p:cNvPr id="8" name="Titolo 1">
            <a:extLst>
              <a:ext uri="{FF2B5EF4-FFF2-40B4-BE49-F238E27FC236}">
                <a16:creationId xmlns:a16="http://schemas.microsoft.com/office/drawing/2014/main" id="{4BC1E9DC-1E04-483C-8788-77DF9C76ADFD}"/>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b="1" dirty="0"/>
              <a:t>B.3.4 – MATIÈRES RECYCLÉES</a:t>
            </a:r>
            <a:endParaRPr lang="it-IT" sz="2400" b="1" dirty="0"/>
          </a:p>
        </p:txBody>
      </p:sp>
      <p:grpSp>
        <p:nvGrpSpPr>
          <p:cNvPr id="2" name="Groupe 1">
            <a:extLst>
              <a:ext uri="{FF2B5EF4-FFF2-40B4-BE49-F238E27FC236}">
                <a16:creationId xmlns:a16="http://schemas.microsoft.com/office/drawing/2014/main" id="{F93B130F-74FB-F93A-542F-CD8BECB95314}"/>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3F4FD405-4B3A-0834-6CE2-C235E8A50714}"/>
                </a:ext>
              </a:extLst>
            </p:cNvPr>
            <p:cNvPicPr>
              <a:picLocks noChangeAspect="1"/>
            </p:cNvPicPr>
            <p:nvPr/>
          </p:nvPicPr>
          <p:blipFill>
            <a:blip r:embed="rId2"/>
            <a:stretch>
              <a:fillRect/>
            </a:stretch>
          </p:blipFill>
          <p:spPr>
            <a:xfrm>
              <a:off x="304324" y="5918730"/>
              <a:ext cx="1798476" cy="636325"/>
            </a:xfrm>
            <a:prstGeom prst="rect">
              <a:avLst/>
            </a:prstGeom>
          </p:spPr>
        </p:pic>
        <p:sp>
          <p:nvSpPr>
            <p:cNvPr id="6" name="ZoneTexte 5">
              <a:extLst>
                <a:ext uri="{FF2B5EF4-FFF2-40B4-BE49-F238E27FC236}">
                  <a16:creationId xmlns:a16="http://schemas.microsoft.com/office/drawing/2014/main" id="{AD24C672-BFCD-DFD8-57B0-74F41ED44D85}"/>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06D2FF91-7CEA-7BC2-D59F-2B61EE74BF6B}"/>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603294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721526"/>
          </a:xfrm>
        </p:spPr>
        <p:txBody>
          <a:bodyPr>
            <a:normAutofit/>
          </a:bodyPr>
          <a:lstStyle/>
          <a:p>
            <a:r>
              <a:rPr lang="fr" sz="2400" dirty="0">
                <a:solidFill>
                  <a:schemeClr val="tx1"/>
                </a:solidFill>
              </a:rPr>
              <a:t>B.3.4 – MATIÈRES RECYCLÉES</a:t>
            </a:r>
            <a:endParaRPr lang="it-IT" sz="2400" dirty="0">
              <a:solidFill>
                <a:schemeClr val="tx1"/>
              </a:solidFill>
            </a:endParaRP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926592"/>
            <a:ext cx="8716288" cy="5645658"/>
          </a:xfrm>
        </p:spPr>
        <p:txBody>
          <a:bodyPr>
            <a:normAutofit/>
          </a:bodyPr>
          <a:lstStyle/>
          <a:p>
            <a:pPr marL="0" indent="0">
              <a:buNone/>
            </a:pPr>
            <a:r>
              <a:rPr lang="fr" sz="2000" b="1" u="sng" dirty="0">
                <a:cs typeface="Calibri" panose="020F0502020204030204" pitchFamily="34" charset="0"/>
              </a:rPr>
              <a:t>LIMITE &amp; PORTÉE</a:t>
            </a:r>
          </a:p>
          <a:p>
            <a:pPr marL="0" indent="0" algn="just">
              <a:buNone/>
            </a:pPr>
            <a:r>
              <a:rPr lang="fr" sz="2000" dirty="0"/>
              <a:t>La limite d'évaluation est le bâtiment.</a:t>
            </a:r>
            <a:endParaRPr lang="en-US" sz="2000" dirty="0"/>
          </a:p>
          <a:p>
            <a:pPr marL="0" indent="0" algn="just">
              <a:buNone/>
            </a:pPr>
            <a:endParaRPr lang="en-US" sz="1100" dirty="0"/>
          </a:p>
          <a:p>
            <a:pPr marL="0" indent="0" algn="just">
              <a:buNone/>
            </a:pPr>
            <a:r>
              <a:rPr lang="fr" sz="2000" dirty="0"/>
              <a:t>Le périmètre comprend les matériaux de construction </a:t>
            </a:r>
            <a:r>
              <a:rPr lang="fr" sz="2000" b="1" u="sng" dirty="0"/>
              <a:t>hors installations techniques </a:t>
            </a:r>
            <a:r>
              <a:rPr lang="fr" sz="2000" dirty="0"/>
              <a:t>. Tous les éléments de la construction sont pris en compte : fondations, structure portante, enveloppe, dalles.</a:t>
            </a:r>
          </a:p>
          <a:p>
            <a:pPr marL="0" indent="0" algn="just">
              <a:buNone/>
            </a:pPr>
            <a:endParaRPr lang="en-US" sz="1100" dirty="0"/>
          </a:p>
          <a:p>
            <a:pPr marL="0" indent="0">
              <a:buNone/>
            </a:pPr>
            <a:r>
              <a:rPr lang="fr" sz="2000" dirty="0"/>
              <a:t>Il est possible de prendre en compte à la fois le contenu recyclé post-consommation et pré-consommation d'un matériau. </a:t>
            </a:r>
            <a:endParaRPr lang="fr" sz="2000" dirty="0" smtClean="0"/>
          </a:p>
          <a:p>
            <a:pPr marL="0" indent="0">
              <a:buNone/>
            </a:pPr>
            <a:r>
              <a:rPr lang="fr" sz="2000" dirty="0" smtClean="0"/>
              <a:t>Le </a:t>
            </a:r>
            <a:r>
              <a:rPr lang="fr" sz="2000" dirty="0"/>
              <a:t>contenu pré-consommation n'est inclus dans le calcul que s'il </a:t>
            </a:r>
            <a:r>
              <a:rPr lang="fr" sz="2000" u="sng" dirty="0"/>
              <a:t>n'est pas réutilisé </a:t>
            </a:r>
            <a:r>
              <a:rPr lang="fr" sz="2000" dirty="0"/>
              <a:t>dans le même processus industriel.</a:t>
            </a:r>
            <a:endParaRPr lang="en-US" sz="2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a:prstGeom prst="rect">
            <a:avLst/>
          </a:prstGeom>
        </p:spPr>
        <p:txBody>
          <a:bodyPr/>
          <a:lstStyle/>
          <a:p>
            <a:fld id="{243FB592-B9A9-49AA-A86F-4031F7B97808}" type="slidenum">
              <a:rPr lang="en-US" smtClean="0"/>
              <a:t>6</a:t>
            </a:fld>
            <a:endParaRPr lang="en-US"/>
          </a:p>
        </p:txBody>
      </p:sp>
      <p:grpSp>
        <p:nvGrpSpPr>
          <p:cNvPr id="4" name="Groupe 3">
            <a:extLst>
              <a:ext uri="{FF2B5EF4-FFF2-40B4-BE49-F238E27FC236}">
                <a16:creationId xmlns:a16="http://schemas.microsoft.com/office/drawing/2014/main" id="{EA31A706-2FE7-E387-724E-5250272542DE}"/>
              </a:ext>
            </a:extLst>
          </p:cNvPr>
          <p:cNvGrpSpPr/>
          <p:nvPr/>
        </p:nvGrpSpPr>
        <p:grpSpPr>
          <a:xfrm>
            <a:off x="0" y="5928255"/>
            <a:ext cx="9144000" cy="939270"/>
            <a:chOff x="0" y="5918730"/>
            <a:chExt cx="9144000" cy="939270"/>
          </a:xfrm>
        </p:grpSpPr>
        <p:pic>
          <p:nvPicPr>
            <p:cNvPr id="6" name="Image 5">
              <a:extLst>
                <a:ext uri="{FF2B5EF4-FFF2-40B4-BE49-F238E27FC236}">
                  <a16:creationId xmlns:a16="http://schemas.microsoft.com/office/drawing/2014/main" id="{C05CE80E-6863-0B2E-44DB-9FDF9B040907}"/>
                </a:ext>
              </a:extLst>
            </p:cNvPr>
            <p:cNvPicPr>
              <a:picLocks noChangeAspect="1"/>
            </p:cNvPicPr>
            <p:nvPr/>
          </p:nvPicPr>
          <p:blipFill>
            <a:blip r:embed="rId2"/>
            <a:stretch>
              <a:fillRect/>
            </a:stretch>
          </p:blipFill>
          <p:spPr>
            <a:xfrm>
              <a:off x="304324" y="5918730"/>
              <a:ext cx="1798476" cy="636325"/>
            </a:xfrm>
            <a:prstGeom prst="rect">
              <a:avLst/>
            </a:prstGeom>
          </p:spPr>
        </p:pic>
        <p:sp>
          <p:nvSpPr>
            <p:cNvPr id="7" name="ZoneTexte 6">
              <a:extLst>
                <a:ext uri="{FF2B5EF4-FFF2-40B4-BE49-F238E27FC236}">
                  <a16:creationId xmlns:a16="http://schemas.microsoft.com/office/drawing/2014/main" id="{A6BD106D-1B18-B410-A635-4A2D4D9A1C0E}"/>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a16="http://schemas.microsoft.com/office/drawing/2014/main" id="{D7674AD2-ADDE-5593-C387-2E2B29A82A37}"/>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1495440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721526"/>
          </a:xfrm>
        </p:spPr>
        <p:txBody>
          <a:bodyPr>
            <a:normAutofit/>
          </a:bodyPr>
          <a:lstStyle/>
          <a:p>
            <a:r>
              <a:rPr lang="fr" sz="2400" dirty="0">
                <a:solidFill>
                  <a:schemeClr val="tx1"/>
                </a:solidFill>
              </a:rPr>
              <a:t>B.3.4 – MATIÈRES RECYCLÉES</a:t>
            </a:r>
            <a:endParaRPr lang="it-IT" sz="2400" dirty="0">
              <a:solidFill>
                <a:schemeClr val="tx1"/>
              </a:solidFill>
            </a:endParaRP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926592"/>
            <a:ext cx="8418576" cy="4825721"/>
          </a:xfrm>
        </p:spPr>
        <p:txBody>
          <a:bodyPr>
            <a:normAutofit/>
          </a:bodyPr>
          <a:lstStyle/>
          <a:p>
            <a:pPr marL="0" indent="0">
              <a:buNone/>
            </a:pPr>
            <a:r>
              <a:rPr lang="fr" sz="2400" b="1" u="sng" dirty="0">
                <a:latin typeface="Calibri" panose="020F0502020204030204" pitchFamily="34" charset="0"/>
                <a:cs typeface="Calibri" panose="020F0502020204030204" pitchFamily="34" charset="0"/>
              </a:rPr>
              <a:t>LIMITE ET PORTÉE</a:t>
            </a:r>
          </a:p>
          <a:p>
            <a:pPr marL="0" indent="0">
              <a:buNone/>
            </a:pPr>
            <a:endParaRPr lang="en-US" sz="2400" b="1" u="sng" dirty="0">
              <a:latin typeface="Calibri" panose="020F0502020204030204" pitchFamily="34" charset="0"/>
            </a:endParaRPr>
          </a:p>
          <a:p>
            <a:pPr marL="0" indent="0">
              <a:buNone/>
            </a:pPr>
            <a:r>
              <a:rPr lang="fr" sz="2000" dirty="0"/>
              <a:t>Les parties et éléments de construction suivants sont inclus dans les calculs :</a:t>
            </a:r>
            <a:endParaRPr lang="en-US" sz="2000" dirty="0"/>
          </a:p>
          <a:p>
            <a:pPr marL="0" indent="0">
              <a:buNone/>
            </a:pPr>
            <a:endParaRPr lang="en-US" sz="2400" dirty="0"/>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a:prstGeom prst="rect">
            <a:avLst/>
          </a:prstGeom>
        </p:spPr>
        <p:txBody>
          <a:bodyPr/>
          <a:lstStyle/>
          <a:p>
            <a:fld id="{243FB592-B9A9-49AA-A86F-4031F7B97808}" type="slidenum">
              <a:rPr lang="en-US" smtClean="0"/>
              <a:t>7</a:t>
            </a:fld>
            <a:endParaRPr lang="en-US"/>
          </a:p>
        </p:txBody>
      </p:sp>
      <p:grpSp>
        <p:nvGrpSpPr>
          <p:cNvPr id="8" name="Groupe 7">
            <a:extLst>
              <a:ext uri="{FF2B5EF4-FFF2-40B4-BE49-F238E27FC236}">
                <a16:creationId xmlns:a16="http://schemas.microsoft.com/office/drawing/2014/main" id="{6DC158CD-18F5-4F31-887B-53DCACEDBFD1}"/>
              </a:ext>
            </a:extLst>
          </p:cNvPr>
          <p:cNvGrpSpPr/>
          <p:nvPr/>
        </p:nvGrpSpPr>
        <p:grpSpPr>
          <a:xfrm>
            <a:off x="0" y="5928255"/>
            <a:ext cx="9144000" cy="939270"/>
            <a:chOff x="0" y="5918730"/>
            <a:chExt cx="9144000" cy="939270"/>
          </a:xfrm>
        </p:grpSpPr>
        <p:pic>
          <p:nvPicPr>
            <p:cNvPr id="9" name="Image 8">
              <a:extLst>
                <a:ext uri="{FF2B5EF4-FFF2-40B4-BE49-F238E27FC236}">
                  <a16:creationId xmlns:a16="http://schemas.microsoft.com/office/drawing/2014/main" id="{F1B49403-2A18-B739-68E1-E9D6E1F57806}"/>
                </a:ext>
              </a:extLst>
            </p:cNvPr>
            <p:cNvPicPr>
              <a:picLocks noChangeAspect="1"/>
            </p:cNvPicPr>
            <p:nvPr/>
          </p:nvPicPr>
          <p:blipFill>
            <a:blip r:embed="rId2"/>
            <a:stretch>
              <a:fillRect/>
            </a:stretch>
          </p:blipFill>
          <p:spPr>
            <a:xfrm>
              <a:off x="304324" y="5918730"/>
              <a:ext cx="1798476" cy="636325"/>
            </a:xfrm>
            <a:prstGeom prst="rect">
              <a:avLst/>
            </a:prstGeom>
          </p:spPr>
        </p:pic>
        <p:sp>
          <p:nvSpPr>
            <p:cNvPr id="10" name="ZoneTexte 9">
              <a:extLst>
                <a:ext uri="{FF2B5EF4-FFF2-40B4-BE49-F238E27FC236}">
                  <a16:creationId xmlns:a16="http://schemas.microsoft.com/office/drawing/2014/main" id="{0F75D314-0D51-35E9-1230-5C95B47D1AC1}"/>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11706631-2CA2-6662-5AB3-5300121ECECC}"/>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graphicFrame>
        <p:nvGraphicFramePr>
          <p:cNvPr id="12" name="Tableau 10">
            <a:extLst>
              <a:ext uri="{FF2B5EF4-FFF2-40B4-BE49-F238E27FC236}">
                <a16:creationId xmlns:a16="http://schemas.microsoft.com/office/drawing/2014/main" id="{996FCCF4-6E40-92C9-4727-59C6CC754587}"/>
              </a:ext>
            </a:extLst>
          </p:cNvPr>
          <p:cNvGraphicFramePr>
            <a:graphicFrameLocks noGrp="1"/>
          </p:cNvGraphicFramePr>
          <p:nvPr>
            <p:extLst>
              <p:ext uri="{D42A27DB-BD31-4B8C-83A1-F6EECF244321}">
                <p14:modId xmlns:p14="http://schemas.microsoft.com/office/powerpoint/2010/main" val="878392330"/>
              </p:ext>
            </p:extLst>
          </p:nvPr>
        </p:nvGraphicFramePr>
        <p:xfrm>
          <a:off x="1205342" y="2256794"/>
          <a:ext cx="6733316" cy="3256730"/>
        </p:xfrm>
        <a:graphic>
          <a:graphicData uri="http://schemas.openxmlformats.org/drawingml/2006/table">
            <a:tbl>
              <a:tblPr firstRow="1" bandRow="1">
                <a:tableStyleId>{5C22544A-7EE6-4342-B048-85BDC9FD1C3A}</a:tableStyleId>
              </a:tblPr>
              <a:tblGrid>
                <a:gridCol w="3366658">
                  <a:extLst>
                    <a:ext uri="{9D8B030D-6E8A-4147-A177-3AD203B41FA5}">
                      <a16:colId xmlns:a16="http://schemas.microsoft.com/office/drawing/2014/main" val="4289197777"/>
                    </a:ext>
                  </a:extLst>
                </a:gridCol>
                <a:gridCol w="3366658">
                  <a:extLst>
                    <a:ext uri="{9D8B030D-6E8A-4147-A177-3AD203B41FA5}">
                      <a16:colId xmlns:a16="http://schemas.microsoft.com/office/drawing/2014/main" val="3077023323"/>
                    </a:ext>
                  </a:extLst>
                </a:gridCol>
              </a:tblGrid>
              <a:tr h="340450">
                <a:tc>
                  <a:txBody>
                    <a:bodyPr/>
                    <a:lstStyle/>
                    <a:p>
                      <a:r>
                        <a:rPr lang="fr-FR" sz="1400" dirty="0">
                          <a:solidFill>
                            <a:schemeClr val="tx1"/>
                          </a:solidFill>
                        </a:rPr>
                        <a:t>Pièces du bâtiment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fr-FR" sz="1400" dirty="0">
                          <a:solidFill>
                            <a:schemeClr val="tx1"/>
                          </a:solidFill>
                        </a:rPr>
                        <a:t>Eléments de construction connexes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432911453"/>
                  </a:ext>
                </a:extLst>
              </a:tr>
              <a:tr h="340450">
                <a:tc gridSpan="2">
                  <a:txBody>
                    <a:bodyPr/>
                    <a:lstStyle/>
                    <a:p>
                      <a:r>
                        <a:rPr lang="fr-FR" sz="1200" b="0" dirty="0">
                          <a:solidFill>
                            <a:schemeClr val="tx1"/>
                          </a:solidFill>
                          <a:latin typeface="Arial" panose="020B0604020202020204" pitchFamily="34" charset="0"/>
                          <a:cs typeface="Arial" panose="020B0604020202020204" pitchFamily="34" charset="0"/>
                        </a:rPr>
                        <a:t>Carcasse (sous-structure et suprastructure)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fr-FR"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61447649"/>
                  </a:ext>
                </a:extLst>
              </a:tr>
              <a:tr h="340450">
                <a:tc>
                  <a:txBody>
                    <a:bodyPr/>
                    <a:lstStyle/>
                    <a:p>
                      <a:r>
                        <a:rPr lang="fr-FR" sz="1200" b="0" dirty="0">
                          <a:solidFill>
                            <a:schemeClr val="tx1"/>
                          </a:solidFill>
                          <a:latin typeface="Arial" panose="020B0604020202020204" pitchFamily="34" charset="0"/>
                          <a:cs typeface="Arial" panose="020B0604020202020204" pitchFamily="34" charset="0"/>
                        </a:rPr>
                        <a:t>Fondation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murs de soutènement de sous-sol sur pieux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53834805"/>
                  </a:ext>
                </a:extLst>
              </a:tr>
              <a:tr h="587625">
                <a:tc>
                  <a:txBody>
                    <a:bodyPr/>
                    <a:lstStyle/>
                    <a:p>
                      <a:r>
                        <a:rPr lang="fr-FR" sz="1200" b="0" dirty="0">
                          <a:solidFill>
                            <a:schemeClr val="tx1"/>
                          </a:solidFill>
                          <a:latin typeface="Arial" panose="020B0604020202020204" pitchFamily="34" charset="0"/>
                          <a:cs typeface="Arial" panose="020B0604020202020204" pitchFamily="34" charset="0"/>
                        </a:rPr>
                        <a:t>Structure porteuse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Carcasse (poutres poteaux et dalles)</a:t>
                      </a:r>
                    </a:p>
                    <a:p>
                      <a:r>
                        <a:rPr lang="fr-FR" sz="1200" b="0" dirty="0">
                          <a:solidFill>
                            <a:schemeClr val="tx1"/>
                          </a:solidFill>
                          <a:latin typeface="Arial" panose="020B0604020202020204" pitchFamily="34" charset="0"/>
                          <a:cs typeface="Arial" panose="020B0604020202020204" pitchFamily="34" charset="0"/>
                        </a:rPr>
                        <a:t>Murs extérieurs</a:t>
                      </a:r>
                    </a:p>
                    <a:p>
                      <a:r>
                        <a:rPr lang="fr-FR" sz="1200" b="0" dirty="0">
                          <a:solidFill>
                            <a:schemeClr val="tx1"/>
                          </a:solidFill>
                          <a:latin typeface="Arial" panose="020B0604020202020204" pitchFamily="34" charset="0"/>
                          <a:cs typeface="Arial" panose="020B0604020202020204" pitchFamily="34" charset="0"/>
                        </a:rPr>
                        <a:t>balcons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6400216"/>
                  </a:ext>
                </a:extLst>
              </a:tr>
              <a:tr h="419732">
                <a:tc>
                  <a:txBody>
                    <a:bodyPr/>
                    <a:lstStyle/>
                    <a:p>
                      <a:r>
                        <a:rPr lang="fr-FR" sz="1200" b="0" dirty="0">
                          <a:solidFill>
                            <a:schemeClr val="tx1"/>
                          </a:solidFill>
                          <a:latin typeface="Arial" panose="020B0604020202020204" pitchFamily="34" charset="0"/>
                          <a:cs typeface="Arial" panose="020B0604020202020204" pitchFamily="34" charset="0"/>
                        </a:rPr>
                        <a:t>Eléments non-porteurs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dalle du rez-de-chaussée, cloisons, rampes et escaliers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583049"/>
                  </a:ext>
                </a:extLst>
              </a:tr>
              <a:tr h="419732">
                <a:tc>
                  <a:txBody>
                    <a:bodyPr/>
                    <a:lstStyle/>
                    <a:p>
                      <a:r>
                        <a:rPr lang="fr-FR" sz="1200" b="0" dirty="0">
                          <a:solidFill>
                            <a:schemeClr val="tx1"/>
                          </a:solidFill>
                          <a:latin typeface="Arial" panose="020B0604020202020204" pitchFamily="34" charset="0"/>
                          <a:cs typeface="Arial" panose="020B0604020202020204" pitchFamily="34" charset="0"/>
                        </a:rPr>
                        <a:t>Façades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Murs extérieurs, pergolas, ouvertures, peinture extérieures enduit et revêtements,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39019448"/>
                  </a:ext>
                </a:extLst>
              </a:tr>
              <a:tr h="340450">
                <a:tc>
                  <a:txBody>
                    <a:bodyPr/>
                    <a:lstStyle/>
                    <a:p>
                      <a:r>
                        <a:rPr lang="fr-FR" sz="1200" b="0" dirty="0">
                          <a:solidFill>
                            <a:schemeClr val="tx1"/>
                          </a:solidFill>
                          <a:latin typeface="Arial" panose="020B0604020202020204" pitchFamily="34" charset="0"/>
                          <a:cs typeface="Arial" panose="020B0604020202020204" pitchFamily="34" charset="0"/>
                        </a:rPr>
                        <a:t>plancher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étanchéité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1989260"/>
                  </a:ext>
                </a:extLst>
              </a:tr>
              <a:tr h="340450">
                <a:tc>
                  <a:txBody>
                    <a:bodyPr/>
                    <a:lstStyle/>
                    <a:p>
                      <a:r>
                        <a:rPr lang="fr-FR" sz="1200" b="0" dirty="0">
                          <a:solidFill>
                            <a:schemeClr val="tx1"/>
                          </a:solidFill>
                          <a:latin typeface="Arial" panose="020B0604020202020204" pitchFamily="34" charset="0"/>
                          <a:cs typeface="Arial" panose="020B0604020202020204" pitchFamily="34" charset="0"/>
                        </a:rPr>
                        <a:t>Parkings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Sous sol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52468049"/>
                  </a:ext>
                </a:extLst>
              </a:tr>
            </a:tbl>
          </a:graphicData>
        </a:graphic>
      </p:graphicFrame>
    </p:spTree>
    <p:extLst>
      <p:ext uri="{BB962C8B-B14F-4D97-AF65-F5344CB8AC3E}">
        <p14:creationId xmlns:p14="http://schemas.microsoft.com/office/powerpoint/2010/main" val="1353104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048512"/>
            <a:ext cx="8418576" cy="4754880"/>
          </a:xfrm>
          <a:prstGeom prst="rect">
            <a:avLst/>
          </a:prstGeom>
        </p:spPr>
        <p:txBody>
          <a:bodyPr>
            <a:normAutofit lnSpcReduction="10000"/>
          </a:bodyPr>
          <a:lstStyle/>
          <a:p>
            <a:pPr marL="0" indent="0">
              <a:buNone/>
            </a:pPr>
            <a:r>
              <a:rPr lang="fr" sz="2000" b="1" u="sng" dirty="0">
                <a:latin typeface="Calibri" panose="020F0502020204030204" pitchFamily="34" charset="0"/>
                <a:cs typeface="Calibri" panose="020F0502020204030204" pitchFamily="34" charset="0"/>
              </a:rPr>
              <a:t>PROCÉDÉ D'ÉVALUATION</a:t>
            </a:r>
          </a:p>
          <a:p>
            <a:pPr marL="0" indent="0">
              <a:buNone/>
            </a:pPr>
            <a:endParaRPr lang="en-US" sz="1600" b="1" u="sng" dirty="0">
              <a:latin typeface="Calibri" panose="020F0502020204030204" pitchFamily="34" charset="0"/>
            </a:endParaRPr>
          </a:p>
          <a:p>
            <a:pPr marL="0" indent="0" algn="just">
              <a:buNone/>
            </a:pPr>
            <a:r>
              <a:rPr lang="fr" sz="1800" dirty="0"/>
              <a:t>Pour calculer la valeur de l'indicateur, il est nécessaire de compiler un Bill of Materials (BoM) qui est un inventaire en masse des différents matériaux (kg) qui composent un bâtiment. La BoM est organisée selon les principaux éléments qui composent un bâtiment</a:t>
            </a:r>
            <a:r>
              <a:rPr lang="fr" sz="1800" dirty="0" smtClean="0"/>
              <a:t>.</a:t>
            </a:r>
          </a:p>
          <a:p>
            <a:pPr marL="0" indent="0" algn="just">
              <a:buNone/>
            </a:pPr>
            <a:endParaRPr lang="fr" sz="1800" dirty="0"/>
          </a:p>
          <a:p>
            <a:pPr marL="0" indent="0" algn="just">
              <a:buNone/>
            </a:pPr>
            <a:r>
              <a:rPr lang="fr" sz="1800" dirty="0" smtClean="0"/>
              <a:t>Le </a:t>
            </a:r>
            <a:r>
              <a:rPr lang="fr" sz="1800" dirty="0"/>
              <a:t>point de départ est le devis quantitatif ( BoQ ) qui spécifie les éléments d'un bâtiment (par exemple les fondations, les colonnes). </a:t>
            </a:r>
            <a:endParaRPr lang="fr" sz="1800" dirty="0" smtClean="0"/>
          </a:p>
          <a:p>
            <a:pPr marL="0" indent="0" algn="just">
              <a:buNone/>
            </a:pPr>
            <a:endParaRPr lang="fr" sz="1800" dirty="0" smtClean="0"/>
          </a:p>
          <a:p>
            <a:pPr marL="0" indent="0" algn="just">
              <a:buNone/>
            </a:pPr>
            <a:r>
              <a:rPr lang="fr" sz="1800" dirty="0" smtClean="0"/>
              <a:t>Le </a:t>
            </a:r>
            <a:r>
              <a:rPr lang="fr" sz="1800" dirty="0"/>
              <a:t>BoQ comprend différentes catégories d'éléments, qui peuvent avoir des performances fonctionnelles différentes. </a:t>
            </a:r>
            <a:endParaRPr lang="fr" sz="1800" dirty="0" smtClean="0"/>
          </a:p>
          <a:p>
            <a:pPr marL="0" indent="0" algn="just">
              <a:buNone/>
            </a:pPr>
            <a:endParaRPr lang="fr" sz="1800" dirty="0" smtClean="0"/>
          </a:p>
          <a:p>
            <a:pPr marL="0" indent="0" algn="just">
              <a:buNone/>
            </a:pPr>
            <a:r>
              <a:rPr lang="fr" sz="1800" dirty="0" smtClean="0"/>
              <a:t>Un </a:t>
            </a:r>
            <a:r>
              <a:rPr lang="fr" sz="1800" dirty="0"/>
              <a:t>BoM diffère d'un BoQ en ce qu'il décrit les différents matériaux (par exemple, le bois, l'acier, l'aluminium ) qui sont contenus dans les différents éléments de construction. Une fois le BoM compilé, il est possible de calculer la valeur de l'indicateur.</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a:prstGeom prst="rect">
            <a:avLst/>
          </a:prstGeom>
        </p:spPr>
        <p:txBody>
          <a:bodyPr/>
          <a:lstStyle/>
          <a:p>
            <a:fld id="{243FB592-B9A9-49AA-A86F-4031F7B97808}" type="slidenum">
              <a:rPr lang="en-US" smtClean="0"/>
              <a:t>8</a:t>
            </a:fld>
            <a:endParaRPr lang="en-US"/>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800" b="1" dirty="0"/>
              <a:t>B.3.4 – MATIÈRES RECYCLÉES</a:t>
            </a:r>
            <a:endParaRPr lang="it-IT" sz="2800" b="1" dirty="0"/>
          </a:p>
        </p:txBody>
      </p:sp>
      <p:grpSp>
        <p:nvGrpSpPr>
          <p:cNvPr id="2" name="Groupe 1">
            <a:extLst>
              <a:ext uri="{FF2B5EF4-FFF2-40B4-BE49-F238E27FC236}">
                <a16:creationId xmlns:a16="http://schemas.microsoft.com/office/drawing/2014/main" id="{21ABEC6F-15F3-2D00-1970-79876502BB9C}"/>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4D0044E4-2A75-BFEB-4826-D6DEC9DAB908}"/>
                </a:ext>
              </a:extLst>
            </p:cNvPr>
            <p:cNvPicPr>
              <a:picLocks noChangeAspect="1"/>
            </p:cNvPicPr>
            <p:nvPr/>
          </p:nvPicPr>
          <p:blipFill>
            <a:blip r:embed="rId2"/>
            <a:stretch>
              <a:fillRect/>
            </a:stretch>
          </p:blipFill>
          <p:spPr>
            <a:xfrm>
              <a:off x="304324" y="5918730"/>
              <a:ext cx="1798476" cy="636325"/>
            </a:xfrm>
            <a:prstGeom prst="rect">
              <a:avLst/>
            </a:prstGeom>
          </p:spPr>
        </p:pic>
        <p:sp>
          <p:nvSpPr>
            <p:cNvPr id="6" name="ZoneTexte 5">
              <a:extLst>
                <a:ext uri="{FF2B5EF4-FFF2-40B4-BE49-F238E27FC236}">
                  <a16:creationId xmlns:a16="http://schemas.microsoft.com/office/drawing/2014/main" id="{5E58932B-5E7A-C0FC-BD02-284CDA350407}"/>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a16="http://schemas.microsoft.com/office/drawing/2014/main" id="{B204C238-9687-2F1C-BC04-F04F8BD1E3E6}"/>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p14="http://schemas.microsoft.com/office/powerpoint/2010/main" val="4241843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3FEAE134-AE40-97BA-6829-99CDCEC3AFD4}"/>
              </a:ext>
            </a:extLst>
          </p:cNvPr>
          <p:cNvGrpSpPr/>
          <p:nvPr/>
        </p:nvGrpSpPr>
        <p:grpSpPr>
          <a:xfrm>
            <a:off x="0" y="5928255"/>
            <a:ext cx="9144000" cy="939270"/>
            <a:chOff x="0" y="5918730"/>
            <a:chExt cx="9144000" cy="939270"/>
          </a:xfrm>
        </p:grpSpPr>
        <p:pic>
          <p:nvPicPr>
            <p:cNvPr id="4" name="Image 3">
              <a:extLst>
                <a:ext uri="{FF2B5EF4-FFF2-40B4-BE49-F238E27FC236}">
                  <a16:creationId xmlns:a16="http://schemas.microsoft.com/office/drawing/2014/main" id="{367A0227-18F7-DA92-DF45-FD35AE1EABFB}"/>
                </a:ext>
              </a:extLst>
            </p:cNvPr>
            <p:cNvPicPr>
              <a:picLocks noChangeAspect="1"/>
            </p:cNvPicPr>
            <p:nvPr/>
          </p:nvPicPr>
          <p:blipFill>
            <a:blip r:embed="rId2"/>
            <a:stretch>
              <a:fillRect/>
            </a:stretch>
          </p:blipFill>
          <p:spPr>
            <a:xfrm>
              <a:off x="304324" y="5918730"/>
              <a:ext cx="1798476" cy="636325"/>
            </a:xfrm>
            <a:prstGeom prst="rect">
              <a:avLst/>
            </a:prstGeom>
          </p:spPr>
        </p:pic>
        <p:sp>
          <p:nvSpPr>
            <p:cNvPr id="10" name="ZoneTexte 9">
              <a:extLst>
                <a:ext uri="{FF2B5EF4-FFF2-40B4-BE49-F238E27FC236}">
                  <a16:creationId xmlns:a16="http://schemas.microsoft.com/office/drawing/2014/main" id="{9F594C03-FA1E-44AA-16B9-B5E99BF709F3}"/>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a16="http://schemas.microsoft.com/office/drawing/2014/main" id="{8A8B9E28-1A57-C3CE-28A8-95F14050A58C}"/>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grpSp>
        <p:nvGrpSpPr>
          <p:cNvPr id="6" name="Group 5"/>
          <p:cNvGrpSpPr/>
          <p:nvPr/>
        </p:nvGrpSpPr>
        <p:grpSpPr>
          <a:xfrm>
            <a:off x="7010400" y="5305647"/>
            <a:ext cx="1676400" cy="1111183"/>
            <a:chOff x="6493433" y="4210022"/>
            <a:chExt cx="2643338" cy="1747344"/>
          </a:xfrm>
        </p:grpSpPr>
        <p:pic>
          <p:nvPicPr>
            <p:cNvPr id="7" name="Picture 6"/>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93433" y="4210022"/>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8" name="Rectangle 7"/>
                <p:cNvSpPr/>
                <p:nvPr/>
              </p:nvSpPr>
              <p:spPr>
                <a:xfrm>
                  <a:off x="6747317" y="4783612"/>
                  <a:ext cx="2298930" cy="943763"/>
                </a:xfrm>
                <a:prstGeom prst="rect">
                  <a:avLst/>
                </a:prstGeom>
              </p:spPr>
              <p:txBody>
                <a:bodyPr wrap="square">
                  <a:spAutoFit/>
                </a:bodyPr>
                <a:lstStyle/>
                <a:p>
                  <a:pPr>
                    <a:spcAft>
                      <a:spcPts val="600"/>
                    </a:spcAft>
                  </a:pPr>
                  <a14:m>
                    <m:oMathPara xmlns:m="http://schemas.openxmlformats.org/officeDocument/2006/math">
                      <m:oMathParaPr>
                        <m:jc m:val="centerGroup"/>
                      </m:oMathParaPr>
                      <m:oMath xmlns:m="http://schemas.openxmlformats.org/officeDocument/2006/math">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m:t>
                        </m:r>
                      </m:oMath>
                    </m:oMathPara>
                  </a14:m>
                  <a:endParaRPr lang="en-GB" sz="2800" b="1" u="sng" dirty="0">
                    <a:solidFill>
                      <a:srgbClr val="FF0000"/>
                    </a:solidFill>
                    <a:effectLst>
                      <a:outerShdw blurRad="38100" dist="38100" dir="2700000" algn="tl">
                        <a:srgbClr val="000000">
                          <a:alpha val="43137"/>
                        </a:srgbClr>
                      </a:outerShdw>
                    </a:effectLst>
                  </a:endParaRPr>
                </a:p>
              </p:txBody>
            </p:sp>
          </mc:Choice>
          <mc:Fallback xmlns="">
            <p:sp>
              <p:nvSpPr>
                <p:cNvPr id="8" name="Rectangle 7"/>
                <p:cNvSpPr>
                  <a:spLocks noRot="1" noChangeAspect="1" noMove="1" noResize="1" noEditPoints="1" noAdjustHandles="1" noChangeArrowheads="1" noChangeShapeType="1" noTextEdit="1"/>
                </p:cNvSpPr>
                <p:nvPr/>
              </p:nvSpPr>
              <p:spPr>
                <a:xfrm>
                  <a:off x="6747317" y="4783612"/>
                  <a:ext cx="2298930" cy="943763"/>
                </a:xfrm>
                <a:prstGeom prst="rect">
                  <a:avLst/>
                </a:prstGeom>
                <a:blipFill>
                  <a:blip r:embed="rId4"/>
                  <a:stretch>
                    <a:fillRect/>
                  </a:stretch>
                </a:blipFill>
              </p:spPr>
              <p:txBody>
                <a:bodyPr/>
                <a:lstStyle/>
                <a:p>
                  <a:r xmlns:a="http://schemas.openxmlformats.org/drawingml/2006/main">
                    <a:rPr lang="fr">
                      <a:noFill/>
                    </a:rPr>
                    <a:t> </a:t>
                  </a:r>
                </a:p>
              </p:txBody>
            </p:sp>
          </mc:Fallback>
        </mc:AlternateContent>
      </p:gr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66039"/>
            <a:ext cx="8418576" cy="5533263"/>
          </a:xfrm>
          <a:prstGeom prst="rect">
            <a:avLst/>
          </a:prstGeom>
        </p:spPr>
        <p:txBody>
          <a:bodyPr>
            <a:normAutofit/>
          </a:bodyPr>
          <a:lstStyle/>
          <a:p>
            <a:pPr marL="0" indent="0">
              <a:buNone/>
            </a:pPr>
            <a:r>
              <a:rPr lang="fr" sz="1800" b="1" u="sng" dirty="0">
                <a:latin typeface="Calibri" panose="020F0502020204030204" pitchFamily="34" charset="0"/>
                <a:cs typeface="Calibri" panose="020F0502020204030204" pitchFamily="34" charset="0"/>
              </a:rPr>
              <a:t>PROCÉDÉ D'ÉVALUATION</a:t>
            </a:r>
          </a:p>
          <a:p>
            <a:pPr marL="0" indent="0">
              <a:buNone/>
            </a:pPr>
            <a:endParaRPr lang="en-US" sz="1200" b="1" u="sng" dirty="0">
              <a:latin typeface="Calibri" panose="020F0502020204030204" pitchFamily="34" charset="0"/>
            </a:endParaRPr>
          </a:p>
          <a:p>
            <a:pPr marL="0" indent="0" algn="just">
              <a:buNone/>
            </a:pPr>
            <a:r>
              <a:rPr lang="fr" sz="1800" b="1" dirty="0">
                <a:solidFill>
                  <a:schemeClr val="tx1">
                    <a:lumMod val="50000"/>
                    <a:lumOff val="50000"/>
                  </a:schemeClr>
                </a:solidFill>
              </a:rPr>
              <a:t>Les étapes de calcul sont les suivantes </a:t>
            </a:r>
            <a:r>
              <a:rPr lang="fr" sz="1800" dirty="0"/>
              <a:t>:</a:t>
            </a:r>
            <a:endParaRPr lang="en-US" sz="1800" dirty="0"/>
          </a:p>
          <a:p>
            <a:pPr lvl="1" indent="-742950" algn="just">
              <a:lnSpc>
                <a:spcPct val="150000"/>
              </a:lnSpc>
              <a:buFont typeface="+mj-lt"/>
              <a:buAutoNum type="arabicPeriod"/>
            </a:pPr>
            <a:r>
              <a:rPr lang="fr" sz="1600" dirty="0"/>
              <a:t>Identifiez la composition de base de chaque élément de construction. Une ventilation de ses </a:t>
            </a:r>
            <a:r>
              <a:rPr lang="fr" sz="1600" b="1" dirty="0"/>
              <a:t>matériaux constitutifs </a:t>
            </a:r>
            <a:r>
              <a:rPr lang="fr" sz="1600" dirty="0"/>
              <a:t>doit être élaborée. La masse de chaque matériau constitutif doit être estimée</a:t>
            </a:r>
            <a:endParaRPr lang="en-US" sz="1600" dirty="0"/>
          </a:p>
          <a:p>
            <a:pPr lvl="1" indent="-742950" algn="just">
              <a:lnSpc>
                <a:spcPct val="150000"/>
              </a:lnSpc>
              <a:buFont typeface="+mj-lt"/>
              <a:buAutoNum type="arabicPeriod"/>
            </a:pPr>
            <a:r>
              <a:rPr lang="fr" sz="1600" dirty="0"/>
              <a:t>Agrégation par matériau : la masse de tous les matériaux constitutifs doit ensuite être agrégée pour obtenir la </a:t>
            </a:r>
            <a:r>
              <a:rPr lang="fr" sz="1600" b="1" dirty="0"/>
              <a:t>masse totale des matériaux utilisés dans le bâtiment</a:t>
            </a:r>
            <a:endParaRPr lang="en-US" sz="1600" b="1" dirty="0"/>
          </a:p>
          <a:p>
            <a:pPr lvl="1" indent="-742950" algn="just">
              <a:lnSpc>
                <a:spcPct val="150000"/>
              </a:lnSpc>
              <a:buFont typeface="+mj-lt"/>
              <a:buAutoNum type="arabicPeriod"/>
            </a:pPr>
            <a:r>
              <a:rPr lang="fr" sz="1600" dirty="0"/>
              <a:t>Identifier le </a:t>
            </a:r>
            <a:r>
              <a:rPr lang="fr" sz="1600" b="1" dirty="0"/>
              <a:t>contenu recyclé </a:t>
            </a:r>
            <a:r>
              <a:rPr lang="fr" sz="1600" dirty="0"/>
              <a:t>de chaque matériau constitutif (en masse )</a:t>
            </a:r>
            <a:endParaRPr lang="en-US" sz="1600" dirty="0"/>
          </a:p>
          <a:p>
            <a:pPr lvl="1" indent="-742950" algn="just">
              <a:lnSpc>
                <a:spcPct val="150000"/>
              </a:lnSpc>
              <a:buFont typeface="+mj-lt"/>
              <a:buAutoNum type="arabicPeriod"/>
            </a:pPr>
            <a:r>
              <a:rPr lang="fr" sz="1600" dirty="0"/>
              <a:t>Agrégation par matériau : la masse recyclée de tous les matériaux constitutifs doit ensuite être agrégée pour obtenir la </a:t>
            </a:r>
            <a:r>
              <a:rPr lang="fr" sz="1600" b="1" dirty="0"/>
              <a:t>masse recyclée totale des matériaux </a:t>
            </a:r>
            <a:r>
              <a:rPr lang="fr" sz="1600" dirty="0"/>
              <a:t>utilisés dans le bâtiment</a:t>
            </a:r>
            <a:endParaRPr lang="en-US" sz="1600" dirty="0"/>
          </a:p>
          <a:p>
            <a:pPr lvl="1" indent="-742950" algn="just">
              <a:lnSpc>
                <a:spcPct val="150000"/>
              </a:lnSpc>
              <a:buFont typeface="+mj-lt"/>
              <a:buAutoNum type="arabicPeriod"/>
            </a:pPr>
            <a:r>
              <a:rPr lang="fr" sz="1600" dirty="0"/>
              <a:t>La valeur de l'indicateur est calculée comme le rapport en pourcentage de la masse </a:t>
            </a:r>
            <a:r>
              <a:rPr lang="fr" sz="1600" b="1" dirty="0"/>
              <a:t>totale de matériaux recyclés </a:t>
            </a:r>
            <a:r>
              <a:rPr lang="fr" sz="1600" dirty="0">
                <a:solidFill>
                  <a:srgbClr val="1A965E"/>
                </a:solidFill>
              </a:rPr>
              <a:t>(étape 4) </a:t>
            </a:r>
            <a:r>
              <a:rPr lang="fr" sz="1600" dirty="0"/>
              <a:t>à la </a:t>
            </a:r>
            <a:r>
              <a:rPr lang="fr" sz="1600" b="1" dirty="0"/>
              <a:t>masse totale de matériaux</a:t>
            </a:r>
            <a:r>
              <a:rPr lang="fr" sz="1600" dirty="0"/>
              <a:t> </a:t>
            </a:r>
            <a:r>
              <a:rPr lang="fr" sz="1600" dirty="0">
                <a:solidFill>
                  <a:srgbClr val="1A965E"/>
                </a:solidFill>
              </a:rPr>
              <a:t>(étape 2 </a:t>
            </a:r>
            <a:r>
              <a:rPr lang="fr" sz="1600" dirty="0"/>
              <a:t>), [%]</a:t>
            </a:r>
            <a:endParaRPr lang="en-US" sz="16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a:prstGeom prst="rect">
            <a:avLst/>
          </a:prstGeom>
        </p:spPr>
        <p:txBody>
          <a:bodyPr/>
          <a:lstStyle/>
          <a:p>
            <a:fld id="{243FB592-B9A9-49AA-A86F-4031F7B97808}" type="slidenum">
              <a:rPr lang="en-US" smtClean="0"/>
              <a:t>9</a:t>
            </a:fld>
            <a:endParaRPr lang="en-US"/>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400" b="1" dirty="0"/>
              <a:t>B.3.4 – MATIÈRES RECYCLÉES</a:t>
            </a:r>
            <a:endParaRPr lang="it-IT" sz="2400" b="1" dirty="0"/>
          </a:p>
        </p:txBody>
      </p:sp>
    </p:spTree>
    <p:extLst>
      <p:ext uri="{BB962C8B-B14F-4D97-AF65-F5344CB8AC3E}">
        <p14:creationId xmlns:p14="http://schemas.microsoft.com/office/powerpoint/2010/main" val="3466147492"/>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9B1C061-F8A4-4C12-8DC4-004659BF3580}"/>
</file>

<file path=customXml/itemProps2.xml><?xml version="1.0" encoding="utf-8"?>
<ds:datastoreItem xmlns:ds="http://schemas.openxmlformats.org/officeDocument/2006/customXml" ds:itemID="{7607E0E9-B24F-4D4C-9C61-C3CB5B271B78}">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customXml/itemProps3.xml><?xml version="1.0" encoding="utf-8"?>
<ds:datastoreItem xmlns:ds="http://schemas.openxmlformats.org/officeDocument/2006/customXml" ds:itemID="{253634C2-AD78-41B7-8FCA-FE0153C25F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17544</TotalTime>
  <Words>1179</Words>
  <Application>Microsoft Office PowerPoint</Application>
  <PresentationFormat>Affichage à l'écran (4:3)</PresentationFormat>
  <Paragraphs>177</Paragraphs>
  <Slides>15</Slides>
  <Notes>1</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15</vt:i4>
      </vt:variant>
    </vt:vector>
  </HeadingPairs>
  <TitlesOfParts>
    <vt:vector size="21" baseType="lpstr">
      <vt:lpstr>Arial</vt:lpstr>
      <vt:lpstr>Arial Narrow</vt:lpstr>
      <vt:lpstr>Calibri</vt:lpstr>
      <vt:lpstr>Cambria Math</vt:lpstr>
      <vt:lpstr>Times New Roman</vt:lpstr>
      <vt:lpstr>Larissa</vt:lpstr>
      <vt:lpstr>Présentation PowerPoint</vt:lpstr>
      <vt:lpstr>B.3.4 – MATIÈRES RECYCLÉES</vt:lpstr>
      <vt:lpstr>Présentation PowerPoint</vt:lpstr>
      <vt:lpstr>B.3.4 – MATIÈRES RECYCLÉES</vt:lpstr>
      <vt:lpstr>Présentation PowerPoint</vt:lpstr>
      <vt:lpstr>B.3.4 – MATIÈRES RECYCLÉES</vt:lpstr>
      <vt:lpstr>B.3.4 – MATIÈRES RECYCLÉES</vt:lpstr>
      <vt:lpstr>Présentation PowerPoint</vt:lpstr>
      <vt:lpstr>Présentation PowerPoint</vt:lpstr>
      <vt:lpstr>Présentation PowerPoint</vt:lpstr>
      <vt:lpstr>B.3.4 – MATIÈRES RECYCLÉES</vt:lpstr>
      <vt:lpstr>B.3.4 – MATIÈRES RECYCLÉES</vt:lpstr>
      <vt:lpstr>B.3.4 – MATIÈRES RECYCLÉES</vt:lpstr>
      <vt:lpstr>B.3.4 – MATIÈRES RECYCLÉES</vt:lpstr>
      <vt:lpstr>B.3.4 – MATIÈRES RECYCLÉES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URBASMART</cp:lastModifiedBy>
  <cp:revision>334</cp:revision>
  <dcterms:created xsi:type="dcterms:W3CDTF">2017-01-09T10:20:00Z</dcterms:created>
  <dcterms:modified xsi:type="dcterms:W3CDTF">2023-07-24T20:46:09Z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